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3" r:id="rId2"/>
    <p:sldId id="274" r:id="rId3"/>
    <p:sldId id="286" r:id="rId4"/>
    <p:sldId id="275" r:id="rId5"/>
    <p:sldId id="277" r:id="rId6"/>
    <p:sldId id="278" r:id="rId7"/>
    <p:sldId id="282" r:id="rId8"/>
  </p:sldIdLst>
  <p:sldSz cx="9144000" cy="6858000" type="screen4x3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yst layout 3 - Marker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580"/>
  </p:normalViewPr>
  <p:slideViewPr>
    <p:cSldViewPr snapToGrid="0" snapToObjects="1">
      <p:cViewPr varScale="1">
        <p:scale>
          <a:sx n="70" d="100"/>
          <a:sy n="70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26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1F5D1-CDF7-4D23-ABAE-2ED2FED6FE6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a-DK"/>
        </a:p>
      </dgm:t>
    </dgm:pt>
    <dgm:pt modelId="{6B6E6F92-32C1-4922-BB3C-3953B11FA161}">
      <dgm:prSet phldrT="[Tekst]"/>
      <dgm:spPr/>
      <dgm:t>
        <a:bodyPr/>
        <a:lstStyle/>
        <a:p>
          <a:r>
            <a:rPr lang="da-DK" dirty="0"/>
            <a:t>Bæredygtigt arbejdsliv</a:t>
          </a:r>
        </a:p>
      </dgm:t>
    </dgm:pt>
    <dgm:pt modelId="{AB6BE662-FBA1-451E-A21E-B23BCFCF3824}" type="parTrans" cxnId="{AB313C31-CAFC-42E3-BBA5-251A88D31FF9}">
      <dgm:prSet/>
      <dgm:spPr/>
      <dgm:t>
        <a:bodyPr/>
        <a:lstStyle/>
        <a:p>
          <a:endParaRPr lang="da-DK"/>
        </a:p>
      </dgm:t>
    </dgm:pt>
    <dgm:pt modelId="{34B0831A-58DC-4B81-BD7F-8F2A0D22FCE2}" type="sibTrans" cxnId="{AB313C31-CAFC-42E3-BBA5-251A88D31FF9}">
      <dgm:prSet/>
      <dgm:spPr/>
      <dgm:t>
        <a:bodyPr/>
        <a:lstStyle/>
        <a:p>
          <a:endParaRPr lang="da-DK"/>
        </a:p>
      </dgm:t>
    </dgm:pt>
    <dgm:pt modelId="{11E7F834-045D-48D1-81D8-9B59372E7164}">
      <dgm:prSet phldrT="[Tekst]" custT="1"/>
      <dgm:spPr/>
      <dgm:t>
        <a:bodyPr/>
        <a:lstStyle/>
        <a:p>
          <a:r>
            <a:rPr lang="da-DK" sz="1100" dirty="0"/>
            <a:t>Arbejdstid – hvornår er vi på arbejde og hvornår har vi fri</a:t>
          </a:r>
        </a:p>
      </dgm:t>
    </dgm:pt>
    <dgm:pt modelId="{D6711565-559D-4838-BC0A-212DC2E7B962}" type="parTrans" cxnId="{6EB24F3E-4447-42DA-BAF0-2BE9A4DECFF0}">
      <dgm:prSet/>
      <dgm:spPr/>
      <dgm:t>
        <a:bodyPr/>
        <a:lstStyle/>
        <a:p>
          <a:endParaRPr lang="da-DK"/>
        </a:p>
      </dgm:t>
    </dgm:pt>
    <dgm:pt modelId="{4A7F3CBF-17B9-4808-B0FC-668ADE766B70}" type="sibTrans" cxnId="{6EB24F3E-4447-42DA-BAF0-2BE9A4DECFF0}">
      <dgm:prSet/>
      <dgm:spPr/>
      <dgm:t>
        <a:bodyPr/>
        <a:lstStyle/>
        <a:p>
          <a:endParaRPr lang="da-DK"/>
        </a:p>
      </dgm:t>
    </dgm:pt>
    <dgm:pt modelId="{29EA092B-91EA-4007-9B5F-0CD06F2516F4}">
      <dgm:prSet phldrT="[Tekst]" custT="1"/>
      <dgm:spPr/>
      <dgm:t>
        <a:bodyPr/>
        <a:lstStyle/>
        <a:p>
          <a:r>
            <a:rPr lang="da-DK" sz="1050" dirty="0"/>
            <a:t>Løn - købekraft</a:t>
          </a:r>
        </a:p>
      </dgm:t>
    </dgm:pt>
    <dgm:pt modelId="{9B9D8BE5-4F18-4784-9A0F-273F00551222}" type="parTrans" cxnId="{48FFA023-BFBE-41C7-80EC-6A60F4505776}">
      <dgm:prSet/>
      <dgm:spPr/>
      <dgm:t>
        <a:bodyPr/>
        <a:lstStyle/>
        <a:p>
          <a:endParaRPr lang="da-DK"/>
        </a:p>
      </dgm:t>
    </dgm:pt>
    <dgm:pt modelId="{4AADE1A0-DFDA-4FDC-A589-9C76AEC7BF1D}" type="sibTrans" cxnId="{48FFA023-BFBE-41C7-80EC-6A60F4505776}">
      <dgm:prSet/>
      <dgm:spPr/>
      <dgm:t>
        <a:bodyPr/>
        <a:lstStyle/>
        <a:p>
          <a:endParaRPr lang="da-DK"/>
        </a:p>
      </dgm:t>
    </dgm:pt>
    <dgm:pt modelId="{95156E98-8EE4-4E9E-9FAC-B578DDF3C9A1}">
      <dgm:prSet phldrT="[Tekst]" custT="1"/>
      <dgm:spPr/>
      <dgm:t>
        <a:bodyPr/>
        <a:lstStyle/>
        <a:p>
          <a:r>
            <a:rPr lang="da-DK" sz="1100" dirty="0"/>
            <a:t>Pension – finansiere livet efter arbejde</a:t>
          </a:r>
        </a:p>
      </dgm:t>
    </dgm:pt>
    <dgm:pt modelId="{AF15E4AF-C415-450A-804C-23BCA425E4CA}" type="parTrans" cxnId="{0733E0A7-5217-4D6E-934C-A74B428C6285}">
      <dgm:prSet/>
      <dgm:spPr/>
      <dgm:t>
        <a:bodyPr/>
        <a:lstStyle/>
        <a:p>
          <a:endParaRPr lang="da-DK"/>
        </a:p>
      </dgm:t>
    </dgm:pt>
    <dgm:pt modelId="{7A5664B9-C488-49DB-A5CD-3176AB392167}" type="sibTrans" cxnId="{0733E0A7-5217-4D6E-934C-A74B428C6285}">
      <dgm:prSet/>
      <dgm:spPr/>
      <dgm:t>
        <a:bodyPr/>
        <a:lstStyle/>
        <a:p>
          <a:endParaRPr lang="da-DK"/>
        </a:p>
      </dgm:t>
    </dgm:pt>
    <dgm:pt modelId="{BA7019C8-AC3F-4825-9827-0556A892D652}">
      <dgm:prSet phldrT="[Tekst]" custT="1"/>
      <dgm:spPr/>
      <dgm:t>
        <a:bodyPr/>
        <a:lstStyle/>
        <a:p>
          <a:r>
            <a:rPr lang="da-DK" sz="1050" dirty="0"/>
            <a:t>Tryghed/rummelighed – plads til alle</a:t>
          </a:r>
        </a:p>
      </dgm:t>
    </dgm:pt>
    <dgm:pt modelId="{A370FAF8-C99B-4041-89BD-8E6A5F8939E9}" type="parTrans" cxnId="{8561A822-E86A-4AD1-8159-01B95F22E6F7}">
      <dgm:prSet/>
      <dgm:spPr/>
      <dgm:t>
        <a:bodyPr/>
        <a:lstStyle/>
        <a:p>
          <a:endParaRPr lang="da-DK"/>
        </a:p>
      </dgm:t>
    </dgm:pt>
    <dgm:pt modelId="{3AEEE8E3-C7C7-4595-A380-9D75B86A02FA}" type="sibTrans" cxnId="{8561A822-E86A-4AD1-8159-01B95F22E6F7}">
      <dgm:prSet/>
      <dgm:spPr/>
      <dgm:t>
        <a:bodyPr/>
        <a:lstStyle/>
        <a:p>
          <a:endParaRPr lang="da-DK"/>
        </a:p>
      </dgm:t>
    </dgm:pt>
    <dgm:pt modelId="{B41C3E32-6E49-42B9-A250-D9735A927521}">
      <dgm:prSet phldrT="[Tekst]" custT="1"/>
      <dgm:spPr/>
      <dgm:t>
        <a:bodyPr/>
        <a:lstStyle/>
        <a:p>
          <a:r>
            <a:rPr lang="da-DK" sz="1100" dirty="0"/>
            <a:t>Tidsbank – kan det være en løsning?</a:t>
          </a:r>
        </a:p>
      </dgm:t>
    </dgm:pt>
    <dgm:pt modelId="{D699B59F-1810-4BED-8178-FF33939B49CB}" type="parTrans" cxnId="{870066EB-C6BE-4967-BE35-886537DF16D3}">
      <dgm:prSet/>
      <dgm:spPr/>
      <dgm:t>
        <a:bodyPr/>
        <a:lstStyle/>
        <a:p>
          <a:endParaRPr lang="da-DK"/>
        </a:p>
      </dgm:t>
    </dgm:pt>
    <dgm:pt modelId="{419D76AB-01B8-4646-A750-B8999D521221}" type="sibTrans" cxnId="{870066EB-C6BE-4967-BE35-886537DF16D3}">
      <dgm:prSet/>
      <dgm:spPr/>
      <dgm:t>
        <a:bodyPr/>
        <a:lstStyle/>
        <a:p>
          <a:endParaRPr lang="da-DK"/>
        </a:p>
      </dgm:t>
    </dgm:pt>
    <dgm:pt modelId="{64090BBC-020C-4C7F-8464-17FDD0698AF8}">
      <dgm:prSet phldrT="[Tekst]" custT="1"/>
      <dgm:spPr/>
      <dgm:t>
        <a:bodyPr/>
        <a:lstStyle/>
        <a:p>
          <a:r>
            <a:rPr lang="da-DK" sz="1050" dirty="0"/>
            <a:t>Ordentlige vilkår – atypiske ansættelser</a:t>
          </a:r>
        </a:p>
      </dgm:t>
    </dgm:pt>
    <dgm:pt modelId="{FE97B7FF-7869-49F5-B166-49EDB857AFB5}" type="parTrans" cxnId="{C9107B04-DF04-42C4-8A5F-6415A053EEFA}">
      <dgm:prSet/>
      <dgm:spPr/>
      <dgm:t>
        <a:bodyPr/>
        <a:lstStyle/>
        <a:p>
          <a:endParaRPr lang="da-DK"/>
        </a:p>
      </dgm:t>
    </dgm:pt>
    <dgm:pt modelId="{B1147220-3BA0-45E9-9E08-E6FF33FCE285}" type="sibTrans" cxnId="{C9107B04-DF04-42C4-8A5F-6415A053EEFA}">
      <dgm:prSet/>
      <dgm:spPr/>
      <dgm:t>
        <a:bodyPr/>
        <a:lstStyle/>
        <a:p>
          <a:endParaRPr lang="da-DK"/>
        </a:p>
      </dgm:t>
    </dgm:pt>
    <dgm:pt modelId="{30668DC2-61BB-45D2-A627-89370047264E}">
      <dgm:prSet phldrT="[Tekst]" custT="1"/>
      <dgm:spPr/>
      <dgm:t>
        <a:bodyPr/>
        <a:lstStyle/>
        <a:p>
          <a:r>
            <a:rPr lang="da-DK" sz="1050" dirty="0"/>
            <a:t>Medindflydelse på arbejdspladsen</a:t>
          </a:r>
        </a:p>
      </dgm:t>
    </dgm:pt>
    <dgm:pt modelId="{2CA95D7E-022D-43A4-B00F-DD2B08491EFE}" type="parTrans" cxnId="{590A6381-507F-47C7-A8B4-77652453794B}">
      <dgm:prSet/>
      <dgm:spPr/>
      <dgm:t>
        <a:bodyPr/>
        <a:lstStyle/>
        <a:p>
          <a:endParaRPr lang="da-DK"/>
        </a:p>
      </dgm:t>
    </dgm:pt>
    <dgm:pt modelId="{F959F774-7822-47CB-8D1D-CAB7500A0011}" type="sibTrans" cxnId="{590A6381-507F-47C7-A8B4-77652453794B}">
      <dgm:prSet/>
      <dgm:spPr/>
      <dgm:t>
        <a:bodyPr/>
        <a:lstStyle/>
        <a:p>
          <a:endParaRPr lang="da-DK"/>
        </a:p>
      </dgm:t>
    </dgm:pt>
    <dgm:pt modelId="{23D39CBB-77C5-4412-B463-9BE1BC70D102}" type="pres">
      <dgm:prSet presAssocID="{A981F5D1-CDF7-4D23-ABAE-2ED2FED6FE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4DE03DEC-0412-4962-A01D-C8D174C34163}" type="pres">
      <dgm:prSet presAssocID="{6B6E6F92-32C1-4922-BB3C-3953B11FA161}" presName="centerShape" presStyleLbl="node0" presStyleIdx="0" presStyleCnt="1"/>
      <dgm:spPr/>
      <dgm:t>
        <a:bodyPr/>
        <a:lstStyle/>
        <a:p>
          <a:endParaRPr lang="da-DK"/>
        </a:p>
      </dgm:t>
    </dgm:pt>
    <dgm:pt modelId="{5E73EC9D-BB30-4FE3-8703-81BD9BA7EDF9}" type="pres">
      <dgm:prSet presAssocID="{D6711565-559D-4838-BC0A-212DC2E7B962}" presName="parTrans" presStyleLbl="bgSibTrans2D1" presStyleIdx="0" presStyleCnt="7"/>
      <dgm:spPr/>
      <dgm:t>
        <a:bodyPr/>
        <a:lstStyle/>
        <a:p>
          <a:endParaRPr lang="da-DK"/>
        </a:p>
      </dgm:t>
    </dgm:pt>
    <dgm:pt modelId="{F2DD243C-EF63-445A-A21D-37AB04603C55}" type="pres">
      <dgm:prSet presAssocID="{11E7F834-045D-48D1-81D8-9B59372E7164}" presName="node" presStyleLbl="node1" presStyleIdx="0" presStyleCnt="7" custScaleX="12529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7F1C5FB-E0B3-4EF0-AE2E-805A7FFFCEF2}" type="pres">
      <dgm:prSet presAssocID="{9B9D8BE5-4F18-4784-9A0F-273F00551222}" presName="parTrans" presStyleLbl="bgSibTrans2D1" presStyleIdx="1" presStyleCnt="7"/>
      <dgm:spPr/>
      <dgm:t>
        <a:bodyPr/>
        <a:lstStyle/>
        <a:p>
          <a:endParaRPr lang="da-DK"/>
        </a:p>
      </dgm:t>
    </dgm:pt>
    <dgm:pt modelId="{6A9FA3BA-960E-4F7F-B4AA-F71336B224A2}" type="pres">
      <dgm:prSet presAssocID="{29EA092B-91EA-4007-9B5F-0CD06F2516F4}" presName="node" presStyleLbl="node1" presStyleIdx="1" presStyleCnt="7" custRadScaleRad="100807" custRadScaleInc="-10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5DE8E77-916A-4B63-9D38-733EBE96D471}" type="pres">
      <dgm:prSet presAssocID="{FE97B7FF-7869-49F5-B166-49EDB857AFB5}" presName="parTrans" presStyleLbl="bgSibTrans2D1" presStyleIdx="2" presStyleCnt="7"/>
      <dgm:spPr/>
      <dgm:t>
        <a:bodyPr/>
        <a:lstStyle/>
        <a:p>
          <a:endParaRPr lang="da-DK"/>
        </a:p>
      </dgm:t>
    </dgm:pt>
    <dgm:pt modelId="{38701C5C-E66C-421C-A999-DB43948882A1}" type="pres">
      <dgm:prSet presAssocID="{64090BBC-020C-4C7F-8464-17FDD0698AF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B2F1794-2F58-4F84-9EEA-F606DE3BCE40}" type="pres">
      <dgm:prSet presAssocID="{2CA95D7E-022D-43A4-B00F-DD2B08491EFE}" presName="parTrans" presStyleLbl="bgSibTrans2D1" presStyleIdx="3" presStyleCnt="7"/>
      <dgm:spPr/>
      <dgm:t>
        <a:bodyPr/>
        <a:lstStyle/>
        <a:p>
          <a:endParaRPr lang="da-DK"/>
        </a:p>
      </dgm:t>
    </dgm:pt>
    <dgm:pt modelId="{DD88AD48-BF31-4A47-8ADD-7359286BDB52}" type="pres">
      <dgm:prSet presAssocID="{30668DC2-61BB-45D2-A627-89370047264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E6CA5F7-662B-489F-BAE1-AEFD5C5A92C1}" type="pres">
      <dgm:prSet presAssocID="{AF15E4AF-C415-450A-804C-23BCA425E4CA}" presName="parTrans" presStyleLbl="bgSibTrans2D1" presStyleIdx="4" presStyleCnt="7"/>
      <dgm:spPr/>
      <dgm:t>
        <a:bodyPr/>
        <a:lstStyle/>
        <a:p>
          <a:endParaRPr lang="da-DK"/>
        </a:p>
      </dgm:t>
    </dgm:pt>
    <dgm:pt modelId="{4AFADD49-4190-426C-9CAB-4DA9AB81ADED}" type="pres">
      <dgm:prSet presAssocID="{95156E98-8EE4-4E9E-9FAC-B578DDF3C9A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B875B78-544E-44A7-AFDB-283350EEEFE9}" type="pres">
      <dgm:prSet presAssocID="{A370FAF8-C99B-4041-89BD-8E6A5F8939E9}" presName="parTrans" presStyleLbl="bgSibTrans2D1" presStyleIdx="5" presStyleCnt="7"/>
      <dgm:spPr/>
      <dgm:t>
        <a:bodyPr/>
        <a:lstStyle/>
        <a:p>
          <a:endParaRPr lang="da-DK"/>
        </a:p>
      </dgm:t>
    </dgm:pt>
    <dgm:pt modelId="{F68C6C33-6564-4585-BF57-ECC40A1BEB09}" type="pres">
      <dgm:prSet presAssocID="{BA7019C8-AC3F-4825-9827-0556A892D652}" presName="node" presStyleLbl="node1" presStyleIdx="5" presStyleCnt="7" custScaleX="12485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D805E78-71D5-498A-9158-8B53D188F25E}" type="pres">
      <dgm:prSet presAssocID="{D699B59F-1810-4BED-8178-FF33939B49CB}" presName="parTrans" presStyleLbl="bgSibTrans2D1" presStyleIdx="6" presStyleCnt="7"/>
      <dgm:spPr/>
      <dgm:t>
        <a:bodyPr/>
        <a:lstStyle/>
        <a:p>
          <a:endParaRPr lang="da-DK"/>
        </a:p>
      </dgm:t>
    </dgm:pt>
    <dgm:pt modelId="{6642C46B-27B5-419F-9257-C6E5F36A2D72}" type="pres">
      <dgm:prSet presAssocID="{B41C3E32-6E49-42B9-A250-D9735A92752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2DE6E775-AB01-46C9-959B-B92588D5EA75}" type="presOf" srcId="{64090BBC-020C-4C7F-8464-17FDD0698AF8}" destId="{38701C5C-E66C-421C-A999-DB43948882A1}" srcOrd="0" destOrd="0" presId="urn:microsoft.com/office/officeart/2005/8/layout/radial4"/>
    <dgm:cxn modelId="{73D0B33B-7788-450A-9E1D-7CC77F02A204}" type="presOf" srcId="{AF15E4AF-C415-450A-804C-23BCA425E4CA}" destId="{0E6CA5F7-662B-489F-BAE1-AEFD5C5A92C1}" srcOrd="0" destOrd="0" presId="urn:microsoft.com/office/officeart/2005/8/layout/radial4"/>
    <dgm:cxn modelId="{E8894822-9C61-4BFA-9159-D6094B2B51A1}" type="presOf" srcId="{30668DC2-61BB-45D2-A627-89370047264E}" destId="{DD88AD48-BF31-4A47-8ADD-7359286BDB52}" srcOrd="0" destOrd="0" presId="urn:microsoft.com/office/officeart/2005/8/layout/radial4"/>
    <dgm:cxn modelId="{D4E4EC63-EA6E-4191-9F8D-A7B691A0C4D7}" type="presOf" srcId="{BA7019C8-AC3F-4825-9827-0556A892D652}" destId="{F68C6C33-6564-4585-BF57-ECC40A1BEB09}" srcOrd="0" destOrd="0" presId="urn:microsoft.com/office/officeart/2005/8/layout/radial4"/>
    <dgm:cxn modelId="{AB313C31-CAFC-42E3-BBA5-251A88D31FF9}" srcId="{A981F5D1-CDF7-4D23-ABAE-2ED2FED6FE6E}" destId="{6B6E6F92-32C1-4922-BB3C-3953B11FA161}" srcOrd="0" destOrd="0" parTransId="{AB6BE662-FBA1-451E-A21E-B23BCFCF3824}" sibTransId="{34B0831A-58DC-4B81-BD7F-8F2A0D22FCE2}"/>
    <dgm:cxn modelId="{F5D7D71E-9372-4E13-9CCC-D3DA5CC25E96}" type="presOf" srcId="{9B9D8BE5-4F18-4784-9A0F-273F00551222}" destId="{27F1C5FB-E0B3-4EF0-AE2E-805A7FFFCEF2}" srcOrd="0" destOrd="0" presId="urn:microsoft.com/office/officeart/2005/8/layout/radial4"/>
    <dgm:cxn modelId="{B5A65A99-1362-4257-9E96-DB0165F73860}" type="presOf" srcId="{29EA092B-91EA-4007-9B5F-0CD06F2516F4}" destId="{6A9FA3BA-960E-4F7F-B4AA-F71336B224A2}" srcOrd="0" destOrd="0" presId="urn:microsoft.com/office/officeart/2005/8/layout/radial4"/>
    <dgm:cxn modelId="{BE638D53-5399-454D-825C-42E8B33B9A00}" type="presOf" srcId="{D699B59F-1810-4BED-8178-FF33939B49CB}" destId="{9D805E78-71D5-498A-9158-8B53D188F25E}" srcOrd="0" destOrd="0" presId="urn:microsoft.com/office/officeart/2005/8/layout/radial4"/>
    <dgm:cxn modelId="{8561A822-E86A-4AD1-8159-01B95F22E6F7}" srcId="{6B6E6F92-32C1-4922-BB3C-3953B11FA161}" destId="{BA7019C8-AC3F-4825-9827-0556A892D652}" srcOrd="5" destOrd="0" parTransId="{A370FAF8-C99B-4041-89BD-8E6A5F8939E9}" sibTransId="{3AEEE8E3-C7C7-4595-A380-9D75B86A02FA}"/>
    <dgm:cxn modelId="{00F402F5-5A46-44D6-90AA-A9DB33034AB7}" type="presOf" srcId="{B41C3E32-6E49-42B9-A250-D9735A927521}" destId="{6642C46B-27B5-419F-9257-C6E5F36A2D72}" srcOrd="0" destOrd="0" presId="urn:microsoft.com/office/officeart/2005/8/layout/radial4"/>
    <dgm:cxn modelId="{C3AE0AD3-2975-4EFF-A36E-544209F31DED}" type="presOf" srcId="{95156E98-8EE4-4E9E-9FAC-B578DDF3C9A1}" destId="{4AFADD49-4190-426C-9CAB-4DA9AB81ADED}" srcOrd="0" destOrd="0" presId="urn:microsoft.com/office/officeart/2005/8/layout/radial4"/>
    <dgm:cxn modelId="{C9107B04-DF04-42C4-8A5F-6415A053EEFA}" srcId="{6B6E6F92-32C1-4922-BB3C-3953B11FA161}" destId="{64090BBC-020C-4C7F-8464-17FDD0698AF8}" srcOrd="2" destOrd="0" parTransId="{FE97B7FF-7869-49F5-B166-49EDB857AFB5}" sibTransId="{B1147220-3BA0-45E9-9E08-E6FF33FCE285}"/>
    <dgm:cxn modelId="{031801AB-7FB7-4F12-816F-2C942A4FC0FE}" type="presOf" srcId="{2CA95D7E-022D-43A4-B00F-DD2B08491EFE}" destId="{1B2F1794-2F58-4F84-9EEA-F606DE3BCE40}" srcOrd="0" destOrd="0" presId="urn:microsoft.com/office/officeart/2005/8/layout/radial4"/>
    <dgm:cxn modelId="{870066EB-C6BE-4967-BE35-886537DF16D3}" srcId="{6B6E6F92-32C1-4922-BB3C-3953B11FA161}" destId="{B41C3E32-6E49-42B9-A250-D9735A927521}" srcOrd="6" destOrd="0" parTransId="{D699B59F-1810-4BED-8178-FF33939B49CB}" sibTransId="{419D76AB-01B8-4646-A750-B8999D521221}"/>
    <dgm:cxn modelId="{48FFA023-BFBE-41C7-80EC-6A60F4505776}" srcId="{6B6E6F92-32C1-4922-BB3C-3953B11FA161}" destId="{29EA092B-91EA-4007-9B5F-0CD06F2516F4}" srcOrd="1" destOrd="0" parTransId="{9B9D8BE5-4F18-4784-9A0F-273F00551222}" sibTransId="{4AADE1A0-DFDA-4FDC-A589-9C76AEC7BF1D}"/>
    <dgm:cxn modelId="{C4B8D123-5B3D-4B3C-A672-9E2CB8C6FF64}" type="presOf" srcId="{FE97B7FF-7869-49F5-B166-49EDB857AFB5}" destId="{E5DE8E77-916A-4B63-9D38-733EBE96D471}" srcOrd="0" destOrd="0" presId="urn:microsoft.com/office/officeart/2005/8/layout/radial4"/>
    <dgm:cxn modelId="{43C616CF-E611-4C5E-9215-E916CDFCF484}" type="presOf" srcId="{6B6E6F92-32C1-4922-BB3C-3953B11FA161}" destId="{4DE03DEC-0412-4962-A01D-C8D174C34163}" srcOrd="0" destOrd="0" presId="urn:microsoft.com/office/officeart/2005/8/layout/radial4"/>
    <dgm:cxn modelId="{590A6381-507F-47C7-A8B4-77652453794B}" srcId="{6B6E6F92-32C1-4922-BB3C-3953B11FA161}" destId="{30668DC2-61BB-45D2-A627-89370047264E}" srcOrd="3" destOrd="0" parTransId="{2CA95D7E-022D-43A4-B00F-DD2B08491EFE}" sibTransId="{F959F774-7822-47CB-8D1D-CAB7500A0011}"/>
    <dgm:cxn modelId="{BBABF403-FB09-450B-BD6F-71FCA03BFFDA}" type="presOf" srcId="{A370FAF8-C99B-4041-89BD-8E6A5F8939E9}" destId="{4B875B78-544E-44A7-AFDB-283350EEEFE9}" srcOrd="0" destOrd="0" presId="urn:microsoft.com/office/officeart/2005/8/layout/radial4"/>
    <dgm:cxn modelId="{F4B10327-0872-4D27-8BA7-435F2D20D791}" type="presOf" srcId="{A981F5D1-CDF7-4D23-ABAE-2ED2FED6FE6E}" destId="{23D39CBB-77C5-4412-B463-9BE1BC70D102}" srcOrd="0" destOrd="0" presId="urn:microsoft.com/office/officeart/2005/8/layout/radial4"/>
    <dgm:cxn modelId="{6EB24F3E-4447-42DA-BAF0-2BE9A4DECFF0}" srcId="{6B6E6F92-32C1-4922-BB3C-3953B11FA161}" destId="{11E7F834-045D-48D1-81D8-9B59372E7164}" srcOrd="0" destOrd="0" parTransId="{D6711565-559D-4838-BC0A-212DC2E7B962}" sibTransId="{4A7F3CBF-17B9-4808-B0FC-668ADE766B70}"/>
    <dgm:cxn modelId="{85F4D7D4-0CDE-4397-8888-AFAE2B9C20B5}" type="presOf" srcId="{11E7F834-045D-48D1-81D8-9B59372E7164}" destId="{F2DD243C-EF63-445A-A21D-37AB04603C55}" srcOrd="0" destOrd="0" presId="urn:microsoft.com/office/officeart/2005/8/layout/radial4"/>
    <dgm:cxn modelId="{0733E0A7-5217-4D6E-934C-A74B428C6285}" srcId="{6B6E6F92-32C1-4922-BB3C-3953B11FA161}" destId="{95156E98-8EE4-4E9E-9FAC-B578DDF3C9A1}" srcOrd="4" destOrd="0" parTransId="{AF15E4AF-C415-450A-804C-23BCA425E4CA}" sibTransId="{7A5664B9-C488-49DB-A5CD-3176AB392167}"/>
    <dgm:cxn modelId="{1FDB0773-7572-4F60-9BC1-8FFA67950E3F}" type="presOf" srcId="{D6711565-559D-4838-BC0A-212DC2E7B962}" destId="{5E73EC9D-BB30-4FE3-8703-81BD9BA7EDF9}" srcOrd="0" destOrd="0" presId="urn:microsoft.com/office/officeart/2005/8/layout/radial4"/>
    <dgm:cxn modelId="{DF2B4C89-19B7-4EA4-B2E3-CECFBFCF2A9C}" type="presParOf" srcId="{23D39CBB-77C5-4412-B463-9BE1BC70D102}" destId="{4DE03DEC-0412-4962-A01D-C8D174C34163}" srcOrd="0" destOrd="0" presId="urn:microsoft.com/office/officeart/2005/8/layout/radial4"/>
    <dgm:cxn modelId="{E95F3AA4-FCC0-43A0-BCFB-7EE673EEB7DD}" type="presParOf" srcId="{23D39CBB-77C5-4412-B463-9BE1BC70D102}" destId="{5E73EC9D-BB30-4FE3-8703-81BD9BA7EDF9}" srcOrd="1" destOrd="0" presId="urn:microsoft.com/office/officeart/2005/8/layout/radial4"/>
    <dgm:cxn modelId="{626C4EE8-F90D-47E1-BF54-398A29C79790}" type="presParOf" srcId="{23D39CBB-77C5-4412-B463-9BE1BC70D102}" destId="{F2DD243C-EF63-445A-A21D-37AB04603C55}" srcOrd="2" destOrd="0" presId="urn:microsoft.com/office/officeart/2005/8/layout/radial4"/>
    <dgm:cxn modelId="{077E32A8-60C3-4FA5-AFAD-7A44363E695D}" type="presParOf" srcId="{23D39CBB-77C5-4412-B463-9BE1BC70D102}" destId="{27F1C5FB-E0B3-4EF0-AE2E-805A7FFFCEF2}" srcOrd="3" destOrd="0" presId="urn:microsoft.com/office/officeart/2005/8/layout/radial4"/>
    <dgm:cxn modelId="{8BF79790-624E-4412-A8FB-12D14EA526F8}" type="presParOf" srcId="{23D39CBB-77C5-4412-B463-9BE1BC70D102}" destId="{6A9FA3BA-960E-4F7F-B4AA-F71336B224A2}" srcOrd="4" destOrd="0" presId="urn:microsoft.com/office/officeart/2005/8/layout/radial4"/>
    <dgm:cxn modelId="{D40B8372-45A3-4CA4-BEC1-E68BA23A676A}" type="presParOf" srcId="{23D39CBB-77C5-4412-B463-9BE1BC70D102}" destId="{E5DE8E77-916A-4B63-9D38-733EBE96D471}" srcOrd="5" destOrd="0" presId="urn:microsoft.com/office/officeart/2005/8/layout/radial4"/>
    <dgm:cxn modelId="{019C27CC-19F7-46D9-8FAA-554A5748B1EE}" type="presParOf" srcId="{23D39CBB-77C5-4412-B463-9BE1BC70D102}" destId="{38701C5C-E66C-421C-A999-DB43948882A1}" srcOrd="6" destOrd="0" presId="urn:microsoft.com/office/officeart/2005/8/layout/radial4"/>
    <dgm:cxn modelId="{ECBBAA05-E28B-4D02-9DA7-C6F68574AFF0}" type="presParOf" srcId="{23D39CBB-77C5-4412-B463-9BE1BC70D102}" destId="{1B2F1794-2F58-4F84-9EEA-F606DE3BCE40}" srcOrd="7" destOrd="0" presId="urn:microsoft.com/office/officeart/2005/8/layout/radial4"/>
    <dgm:cxn modelId="{1C30F0C6-6335-4E75-A308-F6FBB3C24B03}" type="presParOf" srcId="{23D39CBB-77C5-4412-B463-9BE1BC70D102}" destId="{DD88AD48-BF31-4A47-8ADD-7359286BDB52}" srcOrd="8" destOrd="0" presId="urn:microsoft.com/office/officeart/2005/8/layout/radial4"/>
    <dgm:cxn modelId="{A078B84F-5801-47FD-B8C3-F7CD58EB1365}" type="presParOf" srcId="{23D39CBB-77C5-4412-B463-9BE1BC70D102}" destId="{0E6CA5F7-662B-489F-BAE1-AEFD5C5A92C1}" srcOrd="9" destOrd="0" presId="urn:microsoft.com/office/officeart/2005/8/layout/radial4"/>
    <dgm:cxn modelId="{23A27A59-B50A-4CF5-A1C7-7AC9CD1A2D46}" type="presParOf" srcId="{23D39CBB-77C5-4412-B463-9BE1BC70D102}" destId="{4AFADD49-4190-426C-9CAB-4DA9AB81ADED}" srcOrd="10" destOrd="0" presId="urn:microsoft.com/office/officeart/2005/8/layout/radial4"/>
    <dgm:cxn modelId="{9E0EE6EB-35D1-4E9B-8125-B8C2894526C8}" type="presParOf" srcId="{23D39CBB-77C5-4412-B463-9BE1BC70D102}" destId="{4B875B78-544E-44A7-AFDB-283350EEEFE9}" srcOrd="11" destOrd="0" presId="urn:microsoft.com/office/officeart/2005/8/layout/radial4"/>
    <dgm:cxn modelId="{7319D764-4A95-4D99-8B1A-DDF50BA616B3}" type="presParOf" srcId="{23D39CBB-77C5-4412-B463-9BE1BC70D102}" destId="{F68C6C33-6564-4585-BF57-ECC40A1BEB09}" srcOrd="12" destOrd="0" presId="urn:microsoft.com/office/officeart/2005/8/layout/radial4"/>
    <dgm:cxn modelId="{7FDE8710-8E8C-41FF-997A-150EBD8B4126}" type="presParOf" srcId="{23D39CBB-77C5-4412-B463-9BE1BC70D102}" destId="{9D805E78-71D5-498A-9158-8B53D188F25E}" srcOrd="13" destOrd="0" presId="urn:microsoft.com/office/officeart/2005/8/layout/radial4"/>
    <dgm:cxn modelId="{0AF71C88-CF85-4933-B436-18C5DA1E8B88}" type="presParOf" srcId="{23D39CBB-77C5-4412-B463-9BE1BC70D102}" destId="{6642C46B-27B5-419F-9257-C6E5F36A2D72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0DECA-D48E-437C-9BE3-6A63714DFF6A}" type="datetimeFigureOut">
              <a:rPr lang="da-DK" smtClean="0"/>
              <a:t>07-04-2017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9172C-89ED-4F47-BA73-34659B358F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4107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667CC-2206-C34D-9CE0-8911F3C9353F}" type="datetimeFigureOut">
              <a:rPr lang="da-DK" smtClean="0"/>
              <a:t>07-04-2017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BB9F7-7BEA-DE47-9274-1C6EF1BED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17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B9F7-7BEA-DE47-9274-1C6EF1BED2A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546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Aftalen fra ‘87 er skrevet under af begge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B9F7-7BEA-DE47-9274-1C6EF1BED2A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15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B9F7-7BEA-DE47-9274-1C6EF1BED2A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718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B9F7-7BEA-DE47-9274-1C6EF1BED2A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226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B9F7-7BEA-DE47-9274-1C6EF1BED2A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293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B9F7-7BEA-DE47-9274-1C6EF1BED2AB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2436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B9F7-7BEA-DE47-9274-1C6EF1BED2A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633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58" y="5596636"/>
            <a:ext cx="900684" cy="1007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4000" y="2538805"/>
            <a:ext cx="8204200" cy="1688950"/>
          </a:xfrm>
          <a:prstGeom prst="rect">
            <a:avLst/>
          </a:prstGeom>
        </p:spPr>
        <p:txBody>
          <a:bodyPr anchor="t" anchorCtr="0"/>
          <a:lstStyle>
            <a:lvl1pPr algn="l">
              <a:defRPr sz="6000" b="1" i="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r>
              <a:rPr lang="da-DK" dirty="0"/>
              <a:t>Titel på </a:t>
            </a:r>
            <a:r>
              <a:rPr lang="da-DK" dirty="0" err="1"/>
              <a:t>projek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2460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58" y="5596636"/>
            <a:ext cx="900684" cy="1007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4000" y="2538805"/>
            <a:ext cx="8204200" cy="1688950"/>
          </a:xfrm>
          <a:prstGeom prst="rect">
            <a:avLst/>
          </a:prstGeom>
        </p:spPr>
        <p:txBody>
          <a:bodyPr anchor="t" anchorCtr="0"/>
          <a:lstStyle>
            <a:lvl1pPr algn="l">
              <a:defRPr sz="6000" b="1" i="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r>
              <a:rPr lang="da-DK" dirty="0"/>
              <a:t>Titel på </a:t>
            </a:r>
            <a:r>
              <a:rPr lang="da-DK" dirty="0" err="1"/>
              <a:t>projek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0405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58" y="5596636"/>
            <a:ext cx="900684" cy="100736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4000" y="2538805"/>
            <a:ext cx="8204200" cy="1688950"/>
          </a:xfrm>
          <a:prstGeom prst="rect">
            <a:avLst/>
          </a:prstGeom>
        </p:spPr>
        <p:txBody>
          <a:bodyPr anchor="t" anchorCtr="0"/>
          <a:lstStyle>
            <a:lvl1pPr algn="l">
              <a:defRPr sz="6000" b="1" i="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r>
              <a:rPr lang="da-DK" dirty="0"/>
              <a:t>Titel på </a:t>
            </a:r>
            <a:r>
              <a:rPr lang="da-DK" dirty="0" err="1"/>
              <a:t>projek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4260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58" y="5596636"/>
            <a:ext cx="900684" cy="1007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4000" y="2538805"/>
            <a:ext cx="8204200" cy="1688950"/>
          </a:xfrm>
          <a:prstGeom prst="rect">
            <a:avLst/>
          </a:prstGeom>
        </p:spPr>
        <p:txBody>
          <a:bodyPr anchor="t" anchorCtr="0"/>
          <a:lstStyle>
            <a:lvl1pPr algn="l">
              <a:defRPr sz="6000" b="1" i="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r>
              <a:rPr lang="da-DK" dirty="0"/>
              <a:t>Titel på </a:t>
            </a:r>
            <a:r>
              <a:rPr lang="da-DK" dirty="0" err="1"/>
              <a:t>projek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570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58" y="5596636"/>
            <a:ext cx="900684" cy="1007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4000" y="2538805"/>
            <a:ext cx="8204200" cy="1688950"/>
          </a:xfrm>
          <a:prstGeom prst="rect">
            <a:avLst/>
          </a:prstGeom>
        </p:spPr>
        <p:txBody>
          <a:bodyPr anchor="t" anchorCtr="0"/>
          <a:lstStyle>
            <a:lvl1pPr algn="l">
              <a:defRPr sz="6000" b="1" i="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r>
              <a:rPr lang="da-DK" dirty="0"/>
              <a:t>Titel på </a:t>
            </a:r>
            <a:r>
              <a:rPr lang="da-DK" dirty="0" err="1"/>
              <a:t>projek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494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58" y="5596636"/>
            <a:ext cx="900684" cy="1007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4000" y="2538805"/>
            <a:ext cx="8204200" cy="1688950"/>
          </a:xfrm>
          <a:prstGeom prst="rect">
            <a:avLst/>
          </a:prstGeom>
        </p:spPr>
        <p:txBody>
          <a:bodyPr anchor="t" anchorCtr="0"/>
          <a:lstStyle>
            <a:lvl1pPr algn="l">
              <a:defRPr sz="6000" b="1" i="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r>
              <a:rPr lang="da-DK" dirty="0"/>
              <a:t>Titel på </a:t>
            </a:r>
            <a:r>
              <a:rPr lang="da-DK" dirty="0" err="1"/>
              <a:t>projek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1362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58" y="5596636"/>
            <a:ext cx="900684" cy="1007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4000" y="2538805"/>
            <a:ext cx="8204200" cy="1688950"/>
          </a:xfrm>
          <a:prstGeom prst="rect">
            <a:avLst/>
          </a:prstGeom>
        </p:spPr>
        <p:txBody>
          <a:bodyPr anchor="t" anchorCtr="0"/>
          <a:lstStyle>
            <a:lvl1pPr algn="l">
              <a:defRPr sz="6000" b="1" i="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r>
              <a:rPr lang="da-DK" dirty="0"/>
              <a:t>Titel på </a:t>
            </a:r>
            <a:r>
              <a:rPr lang="da-DK" dirty="0" err="1"/>
              <a:t>projek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9004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58" y="5596636"/>
            <a:ext cx="900684" cy="1007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4000" y="2538805"/>
            <a:ext cx="8204200" cy="1688950"/>
          </a:xfrm>
          <a:prstGeom prst="rect">
            <a:avLst/>
          </a:prstGeom>
        </p:spPr>
        <p:txBody>
          <a:bodyPr anchor="t" anchorCtr="0"/>
          <a:lstStyle>
            <a:lvl1pPr algn="l">
              <a:defRPr sz="6000" b="1" i="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r>
              <a:rPr lang="da-DK" dirty="0"/>
              <a:t>Titel på </a:t>
            </a:r>
            <a:r>
              <a:rPr lang="da-DK" dirty="0" err="1"/>
              <a:t>projek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9600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30766" y="1771201"/>
            <a:ext cx="7079821" cy="345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 baseline="0">
                <a:solidFill>
                  <a:schemeClr val="tx1"/>
                </a:solidFill>
                <a:latin typeface="Verdan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Overskrift 2</a:t>
            </a:r>
          </a:p>
        </p:txBody>
      </p:sp>
      <p:sp>
        <p:nvSpPr>
          <p:cNvPr id="5" name="Pladsholder til indhold 13"/>
          <p:cNvSpPr>
            <a:spLocks noGrp="1"/>
          </p:cNvSpPr>
          <p:nvPr>
            <p:ph sz="quarter" idx="14" hasCustomPrompt="1"/>
          </p:nvPr>
        </p:nvSpPr>
        <p:spPr>
          <a:xfrm>
            <a:off x="1430338" y="2268001"/>
            <a:ext cx="7080250" cy="3751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latin typeface="verdana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999" y="6096000"/>
            <a:ext cx="444500" cy="50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30338" y="1166400"/>
            <a:ext cx="7085012" cy="390173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 baseline="0">
                <a:latin typeface="Verdana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5112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4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Temaer for OK18 og en temperaturmåling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1774">
            <a:off x="167167" y="466909"/>
            <a:ext cx="3292724" cy="156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6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Hvad betyder det? Og hvordan er den sammensat?</a:t>
            </a: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25649420"/>
              </p:ext>
            </p:extLst>
          </p:nvPr>
        </p:nvGraphicFramePr>
        <p:xfrm>
          <a:off x="857250" y="2268538"/>
          <a:ext cx="7653340" cy="3241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30668">
                  <a:extLst>
                    <a:ext uri="{9D8B030D-6E8A-4147-A177-3AD203B41FA5}">
                      <a16:colId xmlns:a16="http://schemas.microsoft.com/office/drawing/2014/main" xmlns="" val="4037297997"/>
                    </a:ext>
                  </a:extLst>
                </a:gridCol>
                <a:gridCol w="1530668">
                  <a:extLst>
                    <a:ext uri="{9D8B030D-6E8A-4147-A177-3AD203B41FA5}">
                      <a16:colId xmlns:a16="http://schemas.microsoft.com/office/drawing/2014/main" xmlns="" val="4198896666"/>
                    </a:ext>
                  </a:extLst>
                </a:gridCol>
                <a:gridCol w="1530668">
                  <a:extLst>
                    <a:ext uri="{9D8B030D-6E8A-4147-A177-3AD203B41FA5}">
                      <a16:colId xmlns:a16="http://schemas.microsoft.com/office/drawing/2014/main" xmlns="" val="925671703"/>
                    </a:ext>
                  </a:extLst>
                </a:gridCol>
                <a:gridCol w="1530668">
                  <a:extLst>
                    <a:ext uri="{9D8B030D-6E8A-4147-A177-3AD203B41FA5}">
                      <a16:colId xmlns:a16="http://schemas.microsoft.com/office/drawing/2014/main" xmlns="" val="4229210639"/>
                    </a:ext>
                  </a:extLst>
                </a:gridCol>
                <a:gridCol w="1530668">
                  <a:extLst>
                    <a:ext uri="{9D8B030D-6E8A-4147-A177-3AD203B41FA5}">
                      <a16:colId xmlns:a16="http://schemas.microsoft.com/office/drawing/2014/main" xmlns="" val="3198556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 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413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Generelle lønstigninger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6532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reguleringsordning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0,4%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1,0 %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000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Fædre barsel </a:t>
                      </a:r>
                      <a:r>
                        <a:rPr lang="da-DK" sz="1400" dirty="0"/>
                        <a:t>(1. april 2019)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56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Organisationspuljer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059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I 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6,5 %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8775791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 på en ramme</a:t>
            </a:r>
          </a:p>
        </p:txBody>
      </p:sp>
    </p:spTree>
    <p:extLst>
      <p:ext uri="{BB962C8B-B14F-4D97-AF65-F5344CB8AC3E}">
        <p14:creationId xmlns:p14="http://schemas.microsoft.com/office/powerpoint/2010/main" val="31155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Hvordan virker den?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Reguleringsordningen skal sikre, at lønnen på det offentlige arbejdsmarked følger lønnen på det private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kern="0" dirty="0">
                <a:solidFill>
                  <a:srgbClr val="000000"/>
                </a:solidFill>
                <a:latin typeface="Arial"/>
              </a:rPr>
              <a:t>Parternes hensigtserklæring (1987): det offentlige skal ikke være lønførende, men reguleringsordningen skal sikre en </a:t>
            </a:r>
            <a:r>
              <a:rPr lang="da-DK" altLang="da-DK" kern="0">
                <a:solidFill>
                  <a:srgbClr val="000000"/>
                </a:solidFill>
                <a:latin typeface="Arial"/>
              </a:rPr>
              <a:t>nogenlunde ens </a:t>
            </a:r>
            <a:r>
              <a:rPr lang="da-DK" altLang="da-DK" kern="0" dirty="0">
                <a:solidFill>
                  <a:srgbClr val="000000"/>
                </a:solidFill>
                <a:latin typeface="Arial"/>
              </a:rPr>
              <a:t>lønudvikling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ønsker ikke, at det offentlige område bliver lønførende, men sikrer også nogenlunde samme lønudvikling </a:t>
            </a:r>
          </a:p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Reguleringsordning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04851" y="4143901"/>
            <a:ext cx="80518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b="1" dirty="0"/>
              <a:t>Eksempel:</a:t>
            </a:r>
            <a:r>
              <a:rPr lang="da-DK" dirty="0"/>
              <a:t> Det private arbejdsmarked har en gennemsnitlig lønstigning på f.eks. 100 kr., og det regionale har en lønstigning f.eks. 70 kr. </a:t>
            </a:r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dirty="0"/>
              <a:t>80 % af forskellen i stigningerne udmøntes så via reguleringsordningen, dvs. 24 kr. (80 % af forskellen på 30 kr.). Det private arbejdsmarked har således en stigning på 100 kr., og det regionale får en samlet lønstigning på 94 kr. (70 kr. + 24 kr.). </a:t>
            </a:r>
          </a:p>
        </p:txBody>
      </p:sp>
    </p:spTree>
    <p:extLst>
      <p:ext uri="{BB962C8B-B14F-4D97-AF65-F5344CB8AC3E}">
        <p14:creationId xmlns:p14="http://schemas.microsoft.com/office/powerpoint/2010/main" val="296720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Hvad betyder det? Og hvordan kan den bruges?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Danske Bioanalytikere forhandler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Arbejdsgiverne kan have ønsker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Skævdele – give grupper højere løntrin, særskilte tillæg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Beregnes af lønsummen for basisgruppen, fx 0,5 % %=11,6 millioner kroner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Organisationspulje</a:t>
            </a:r>
          </a:p>
        </p:txBody>
      </p:sp>
    </p:spTree>
    <p:extLst>
      <p:ext uri="{BB962C8B-B14F-4D97-AF65-F5344CB8AC3E}">
        <p14:creationId xmlns:p14="http://schemas.microsoft.com/office/powerpoint/2010/main" val="42126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organisationspulje og hvad den kan bruges til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Organisationspulje på 0,5 %=11,6 millioner kroner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Priseksempler: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1028700" lvl="1" indent="-342900"/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NB! Vi er ”bundet sammen” i Sundhedskartellet – samme overenskomst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 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743287"/>
              </p:ext>
            </p:extLst>
          </p:nvPr>
        </p:nvGraphicFramePr>
        <p:xfrm>
          <a:off x="1143000" y="3132981"/>
          <a:ext cx="7372350" cy="1651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xmlns="" val="2654885001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xmlns="" val="3137351069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xmlns="" val="3338196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Ændring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Samlet udgift – millioner kroner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400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Tillæg 1.850 kroner (grundbeløb)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Forhøjes til 5.000 kroner (grundbeløb) om året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5,9 mio. Kr.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857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Fra 13,59 % til 14 %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7,6 mio. kr.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1787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4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Begrænsninger ved organisationspuljerne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Formål?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Skævdele?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Dyre tiltag</a:t>
            </a:r>
          </a:p>
          <a:p>
            <a:pPr marL="1028700" lvl="1" indent="-342900"/>
            <a:r>
              <a:rPr lang="da-DK" sz="2000" dirty="0"/>
              <a:t>Løfte trin</a:t>
            </a:r>
          </a:p>
          <a:p>
            <a:pPr marL="1028700" lvl="1" indent="-342900"/>
            <a:r>
              <a:rPr lang="da-DK" sz="2000" dirty="0"/>
              <a:t>Hvis vi skal betale for mange basismedarbejdere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Arbejdsgiver kan have modstand:</a:t>
            </a:r>
          </a:p>
          <a:p>
            <a:pPr marL="1028700" lvl="1" indent="-342900"/>
            <a:r>
              <a:rPr lang="da-DK" sz="2000" dirty="0"/>
              <a:t>Fx forhøjelse af trin – andre grupper i Sundhedskartellet anvender dem</a:t>
            </a:r>
          </a:p>
          <a:p>
            <a:pPr marL="1028700" lvl="1" indent="-342900"/>
            <a:r>
              <a:rPr lang="da-DK" sz="2000" dirty="0"/>
              <a:t>SKAL-tillæg, især for uddannelse – regionerne vil selv bestemme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Regneregler</a:t>
            </a:r>
          </a:p>
          <a:p>
            <a:pPr marL="1028700" lvl="1" indent="-342900"/>
            <a:endParaRPr lang="da-DK" dirty="0"/>
          </a:p>
          <a:p>
            <a:pPr marL="1028700" lvl="1" indent="-342900"/>
            <a:endParaRPr lang="da-DK" dirty="0"/>
          </a:p>
          <a:p>
            <a:pPr marL="1028700" lvl="1" indent="-342900"/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der er vilje, er der vej?</a:t>
            </a:r>
          </a:p>
        </p:txBody>
      </p:sp>
    </p:spTree>
    <p:extLst>
      <p:ext uri="{BB962C8B-B14F-4D97-AF65-F5344CB8AC3E}">
        <p14:creationId xmlns:p14="http://schemas.microsoft.com/office/powerpoint/2010/main" val="418947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Bæredygtigt arbejdsliv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Work shop – i grupper</a:t>
            </a: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60965471"/>
              </p:ext>
            </p:extLst>
          </p:nvPr>
        </p:nvGraphicFramePr>
        <p:xfrm>
          <a:off x="228599" y="2116801"/>
          <a:ext cx="9210675" cy="445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932760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.potx" id="{E66561A6-1F59-4C22-9B8D-65EE35F6C179}" vid="{DE593C64-30D2-49EF-8963-D8E78C6DDB9C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84CE4F8BF3E94C894998FED2BFDB1A" ma:contentTypeVersion="1" ma:contentTypeDescription="Opret et nyt dokument." ma:contentTypeScope="" ma:versionID="c8027d6f7d5e7d53eec36545d73965e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6d1302ba78386ef361c56514509a37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tartdato for planlægning" ma:internalName="PublishingStartDate">
      <xsd:simpleType>
        <xsd:restriction base="dms:Unknown"/>
      </xsd:simpleType>
    </xsd:element>
    <xsd:element name="PublishingExpirationDate" ma:index="9" nillable="true" ma:displayName="Slutdato for planlægning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3F974D9-D1CE-4687-88D5-A2E44B14072F}"/>
</file>

<file path=customXml/itemProps2.xml><?xml version="1.0" encoding="utf-8"?>
<ds:datastoreItem xmlns:ds="http://schemas.openxmlformats.org/officeDocument/2006/customXml" ds:itemID="{57100D81-DA2A-4107-B189-1EF8C792BF4A}"/>
</file>

<file path=customXml/itemProps3.xml><?xml version="1.0" encoding="utf-8"?>
<ds:datastoreItem xmlns:ds="http://schemas.openxmlformats.org/officeDocument/2006/customXml" ds:itemID="{E3A62D70-198D-4CBE-9F74-1D1C59B0EA7B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558</TotalTime>
  <Words>432</Words>
  <Application>Microsoft Office PowerPoint</Application>
  <PresentationFormat>Skærmshow (4:3)</PresentationFormat>
  <Paragraphs>89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Kontortema</vt:lpstr>
      <vt:lpstr>Temaer for OK18 og en temperaturmåling</vt:lpstr>
      <vt:lpstr>Eksempel på en ramme</vt:lpstr>
      <vt:lpstr>Reguleringsordning</vt:lpstr>
      <vt:lpstr>Organisationspulje</vt:lpstr>
      <vt:lpstr>Eksempel </vt:lpstr>
      <vt:lpstr>Hvor der er vilje, er der vej?</vt:lpstr>
      <vt:lpstr>Work shop – i grupper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Teamer for OK18 og en temperaturmåling</dc:title>
  <dc:creator>Tina Groth-Andersen</dc:creator>
  <cp:lastModifiedBy>Dinah</cp:lastModifiedBy>
  <cp:revision>21</cp:revision>
  <cp:lastPrinted>2017-03-27T13:10:41Z</cp:lastPrinted>
  <dcterms:created xsi:type="dcterms:W3CDTF">2017-03-09T12:54:53Z</dcterms:created>
  <dcterms:modified xsi:type="dcterms:W3CDTF">2017-04-07T13:13:04Z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0x010100F184CE4F8BF3E94C894998FED2BFDB1A</vt:lpwstr>
  </property>
</Properties>
</file>