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5" r:id="rId2"/>
    <p:sldId id="352" r:id="rId3"/>
    <p:sldId id="354" r:id="rId4"/>
    <p:sldId id="311" r:id="rId5"/>
    <p:sldId id="355" r:id="rId6"/>
    <p:sldId id="356" r:id="rId7"/>
    <p:sldId id="359" r:id="rId8"/>
    <p:sldId id="357" r:id="rId9"/>
    <p:sldId id="358" r:id="rId10"/>
    <p:sldId id="360" r:id="rId11"/>
    <p:sldId id="361" r:id="rId12"/>
    <p:sldId id="364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2"/>
    <p:restoredTop sz="94617"/>
  </p:normalViewPr>
  <p:slideViewPr>
    <p:cSldViewPr>
      <p:cViewPr varScale="1">
        <p:scale>
          <a:sx n="110" d="100"/>
          <a:sy n="110" d="100"/>
        </p:scale>
        <p:origin x="1851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0EF9-1622-4371-831A-011DFA2AF777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81EFD-1636-4679-86B6-BEDAB637A1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40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68A7-BF0E-48DA-97AA-6D1B91371F3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74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BC8D2A0-98A6-47CF-B3D8-FDE0C32FC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8E991E0-CCE5-49F0-9B21-0553FBEE8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999" y="6096000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0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44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83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80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C929658-E66C-4A25-9E3A-EAD6F4CC8D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4" imgW="314" imgH="314" progId="TCLayout.ActiveDocument.1">
                  <p:embed/>
                </p:oleObj>
              </mc:Choice>
              <mc:Fallback>
                <p:oleObj name="think-cell Slide" r:id="rId4" imgW="314" imgH="31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C929658-E66C-4A25-9E3A-EAD6F4CC8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58775" y="1771649"/>
            <a:ext cx="8426450" cy="46450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tx1"/>
                </a:solidFill>
                <a:latin typeface="+mn-lt"/>
                <a:cs typeface="SignaColumn-Bold" pitchFamily="50" charset="0"/>
              </a:defRPr>
            </a:lvl1pPr>
            <a:lvl2pPr marL="0" indent="0">
              <a:spcBef>
                <a:spcPts val="0"/>
              </a:spcBef>
              <a:buNone/>
              <a:defRPr>
                <a:latin typeface="+mn-lt"/>
              </a:defRPr>
            </a:lvl2pPr>
            <a:lvl3pPr marL="108000">
              <a:spcBef>
                <a:spcPts val="0"/>
              </a:spcBef>
              <a:defRPr>
                <a:latin typeface="+mn-lt"/>
              </a:defRPr>
            </a:lvl3pPr>
            <a:lvl4pPr marL="216000">
              <a:spcBef>
                <a:spcPts val="0"/>
              </a:spcBef>
              <a:defRPr>
                <a:latin typeface="+mn-lt"/>
              </a:defRPr>
            </a:lvl4pPr>
            <a:lvl5pPr marL="324000">
              <a:spcBef>
                <a:spcPts val="0"/>
              </a:spcBef>
              <a:defRPr>
                <a:latin typeface="+mn-lt"/>
              </a:defRPr>
            </a:lvl5pPr>
            <a:lvl6pPr marL="432000"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dirty="0"/>
              <a:t>Indsæt underoverskrift, </a:t>
            </a:r>
            <a:r>
              <a:rPr lang="da-DK" dirty="0" err="1"/>
              <a:t>regular</a:t>
            </a:r>
            <a:r>
              <a:rPr lang="da-DK" dirty="0"/>
              <a:t> tekst på næste niveau, klik på Forøg listeniveau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 err="1"/>
              <a:t>Six</a:t>
            </a:r>
            <a:endParaRPr lang="da-DK" dirty="0"/>
          </a:p>
          <a:p>
            <a:pPr lvl="6"/>
            <a:r>
              <a:rPr lang="da-DK" dirty="0" err="1"/>
              <a:t>Seven</a:t>
            </a:r>
            <a:endParaRPr lang="da-DK" dirty="0"/>
          </a:p>
          <a:p>
            <a:pPr lvl="7"/>
            <a:r>
              <a:rPr lang="da-DK" dirty="0" err="1"/>
              <a:t>Eight</a:t>
            </a:r>
            <a:endParaRPr lang="da-DK" dirty="0"/>
          </a:p>
          <a:p>
            <a:pPr lvl="7"/>
            <a:r>
              <a:rPr lang="da-DK" dirty="0"/>
              <a:t>Nine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330147" y="0"/>
            <a:ext cx="2209513" cy="692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 klik udenfor dit slide </a:t>
            </a:r>
          </a:p>
          <a:p>
            <a:pPr algn="r">
              <a:spcBef>
                <a:spcPts val="600"/>
              </a:spcBef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</p:txBody>
      </p:sp>
      <p:sp>
        <p:nvSpPr>
          <p:cNvPr id="15" name="AutoShape 4"/>
          <p:cNvSpPr>
            <a:spLocks/>
          </p:cNvSpPr>
          <p:nvPr/>
        </p:nvSpPr>
        <p:spPr bwMode="gray">
          <a:xfrm>
            <a:off x="-1944724" y="1772816"/>
            <a:ext cx="1871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noProof="1">
                <a:cs typeface="Arial" charset="0"/>
              </a:rPr>
              <a:t>Niveau 1 = Mellemoverskrift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noProof="1">
                <a:cs typeface="Arial" charset="0"/>
              </a:rPr>
              <a:t>Niveau 2 = Almindelig</a:t>
            </a:r>
            <a:r>
              <a:rPr lang="da-DK" altLang="da-DK" sz="1000" b="1" baseline="0" noProof="1">
                <a:cs typeface="Arial" charset="0"/>
              </a:rPr>
              <a:t> tekst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baseline="0" noProof="1">
                <a:cs typeface="Arial" charset="0"/>
              </a:rPr>
              <a:t>Niveau 3-5 = Bullet tekst</a:t>
            </a:r>
            <a:br>
              <a:rPr lang="da-DK" altLang="da-DK" sz="1000" b="1" noProof="1">
                <a:cs typeface="Arial" charset="0"/>
              </a:rPr>
            </a:br>
            <a:endParaRPr lang="da-DK" altLang="da-DK" sz="1000" b="1" noProof="1"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noProof="1">
                <a:cs typeface="Arial" charset="0"/>
              </a:rPr>
              <a:t>For at få regular tekst og punktopstilling</a:t>
            </a:r>
            <a:r>
              <a:rPr lang="da-DK" altLang="da-DK" sz="1000" baseline="0" noProof="1">
                <a:cs typeface="Arial" charset="0"/>
              </a:rPr>
              <a:t> </a:t>
            </a:r>
            <a:r>
              <a:rPr lang="da-DK" altLang="da-DK" sz="1000" noProof="1">
                <a:cs typeface="Arial" charset="0"/>
              </a:rPr>
              <a:t>på teksten </a:t>
            </a:r>
            <a:br>
              <a:rPr lang="da-DK" altLang="da-DK" sz="1000" noProof="1">
                <a:cs typeface="Arial" charset="0"/>
              </a:rPr>
            </a:br>
            <a:r>
              <a:rPr lang="da-DK" altLang="da-DK" sz="1000" noProof="1">
                <a:cs typeface="Arial" charset="0"/>
              </a:rPr>
              <a:t>brug </a:t>
            </a:r>
            <a:r>
              <a:rPr lang="da-DK" altLang="da-DK" sz="1000" b="1" noProof="1">
                <a:cs typeface="Arial" charset="0"/>
              </a:rPr>
              <a:t>Forøg listeniveau</a:t>
            </a:r>
            <a:endParaRPr lang="da-DK" altLang="da-DK" sz="1000" noProof="1"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da-DK" altLang="da-DK" sz="1600" noProof="1"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noProof="1">
                <a:cs typeface="Arial" charset="0"/>
              </a:rPr>
              <a:t>For at få venstrestillet tekst </a:t>
            </a:r>
            <a:br>
              <a:rPr lang="da-DK" altLang="da-DK" sz="1000" noProof="1">
                <a:cs typeface="Arial" charset="0"/>
              </a:rPr>
            </a:br>
            <a:r>
              <a:rPr lang="da-DK" altLang="da-DK" sz="1000" noProof="1">
                <a:cs typeface="Arial" charset="0"/>
              </a:rPr>
              <a:t>uden punktopstilling,</a:t>
            </a:r>
            <a:r>
              <a:rPr lang="da-DK" altLang="da-DK" sz="1000" baseline="0" noProof="1">
                <a:cs typeface="Arial" charset="0"/>
              </a:rPr>
              <a:t> </a:t>
            </a:r>
            <a:r>
              <a:rPr lang="da-DK" altLang="da-DK" sz="1000" noProof="1">
                <a:cs typeface="Arial" charset="0"/>
              </a:rPr>
              <a:t>brug </a:t>
            </a:r>
            <a:r>
              <a:rPr lang="da-DK" altLang="da-DK" sz="1000" b="1" noProof="1">
                <a:cs typeface="Arial" charset="0"/>
              </a:rPr>
              <a:t>Formindsk listeniveau</a:t>
            </a:r>
            <a:r>
              <a:rPr lang="da-DK" altLang="da-DK" sz="1000" noProof="1">
                <a:cs typeface="Arial" charset="0"/>
              </a:rPr>
              <a:t>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da-DK" altLang="da-DK" sz="1000" noProof="1">
              <a:cs typeface="Arial" charset="0"/>
            </a:endParaRPr>
          </a:p>
        </p:txBody>
      </p:sp>
      <p:sp>
        <p:nvSpPr>
          <p:cNvPr id="28" name="Date Placeholder 2">
            <a:extLst>
              <a:ext uri="{FF2B5EF4-FFF2-40B4-BE49-F238E27FC236}">
                <a16:creationId xmlns:a16="http://schemas.microsoft.com/office/drawing/2014/main" id="{7CAA98BE-34D0-4EF8-BB5E-7F0EDE12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469814"/>
            <a:ext cx="1368908" cy="360802"/>
          </a:xfrm>
        </p:spPr>
        <p:txBody>
          <a:bodyPr/>
          <a:lstStyle/>
          <a:p>
            <a:fld id="{EB2E15E9-2625-4528-887B-7492B7ABCFB0}" type="datetime1">
              <a:rPr lang="da-DK" smtClean="0"/>
              <a:t>23-06-2020</a:t>
            </a:fld>
            <a:endParaRPr lang="da-DK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7B9B9935-E71E-402C-8DAB-8F51A411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7684" y="6497198"/>
            <a:ext cx="4292116" cy="360802"/>
          </a:xfrm>
        </p:spPr>
        <p:txBody>
          <a:bodyPr/>
          <a:lstStyle/>
          <a:p>
            <a:endParaRPr lang="da-DK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501FA945-BD1C-4BAC-A6BF-3FDD0ABE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7198"/>
            <a:ext cx="323528" cy="360802"/>
          </a:xfrm>
        </p:spPr>
        <p:txBody>
          <a:bodyPr/>
          <a:lstStyle/>
          <a:p>
            <a:fld id="{73381D07-88BB-459F-ABE7-0525228266A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8250C0-662D-42B5-B65F-136C35549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Indsæt overskrift </a:t>
            </a:r>
            <a:br>
              <a:rPr lang="en-US"/>
            </a:br>
            <a:r>
              <a:rPr lang="en-US"/>
              <a:t>i maksimalt to linjer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738E0B-D52D-4B7A-9D90-1377A5289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819" t="82243" r="56231" b="14691"/>
          <a:stretch/>
        </p:blipFill>
        <p:spPr>
          <a:xfrm>
            <a:off x="395536" y="6416674"/>
            <a:ext cx="1800956" cy="3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0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s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8FF168-4EC0-4BCD-8C8A-A199267F9440}" type="datetime1">
              <a:rPr lang="da-DK"/>
              <a:pPr lvl="0"/>
              <a:t>23-06-2020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809EB-C7E4-4F27-B9F4-38093A369A7D}" type="slidenum">
              <a:t>‹nr.›</a:t>
            </a:fld>
            <a:endParaRPr lang="da-DK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 l="20069" t="13854" r="44381" b="74534"/>
          <a:stretch>
            <a:fillRect/>
          </a:stretch>
        </p:blipFill>
        <p:spPr>
          <a:xfrm>
            <a:off x="0" y="2132856"/>
            <a:ext cx="9180511" cy="1646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1797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67FA885-A32B-4B7E-B4E2-C4429ED65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8E15DB3-B931-469E-B340-BC23A2878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999" y="6096000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3C53D2C-CCAB-4CA4-95A2-858E40B7B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9A90ABB-A733-46FA-AE55-464FB5732A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999" y="6096000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94BD7D7-9362-4EB8-972C-81FD79C5F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E8D1D9F-8D90-4A83-ACFD-D95286A3F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999" y="6096000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7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4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17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71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54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FF96-A3AB-4F49-B1D6-FEF5E6460BE1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1B9E-994D-4DB9-B237-02AAC021B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7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B78A45D-D180-4647-8F6A-60536140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ACC18CD-CBA7-48F1-A3C2-C00DEC361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35F66F-F54D-4B89-A240-0F0815A31A63}"/>
              </a:ext>
            </a:extLst>
          </p:cNvPr>
          <p:cNvSpPr txBox="1">
            <a:spLocks/>
          </p:cNvSpPr>
          <p:nvPr/>
        </p:nvSpPr>
        <p:spPr>
          <a:xfrm>
            <a:off x="235458" y="1484784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Verdana" charset="0"/>
                <a:ea typeface="+mj-ea"/>
                <a:cs typeface="+mj-cs"/>
              </a:defRPr>
            </a:lvl1pPr>
          </a:lstStyle>
          <a:p>
            <a:r>
              <a:rPr lang="da-DK" b="0" dirty="0"/>
              <a:t>Webinar: </a:t>
            </a:r>
          </a:p>
          <a:p>
            <a:r>
              <a:rPr lang="da-DK" sz="3600" b="0" dirty="0"/>
              <a:t>Pas godt på dig selv i en krisetid</a:t>
            </a:r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9B82BE-7BE4-4479-AB14-26AD95C59683}"/>
              </a:ext>
            </a:extLst>
          </p:cNvPr>
          <p:cNvSpPr txBox="1">
            <a:spLocks/>
          </p:cNvSpPr>
          <p:nvPr/>
        </p:nvSpPr>
        <p:spPr>
          <a:xfrm>
            <a:off x="261883" y="2996952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Verdana" charset="0"/>
                <a:ea typeface="+mj-ea"/>
                <a:cs typeface="+mj-cs"/>
              </a:defRPr>
            </a:lvl1pPr>
          </a:lstStyle>
          <a:p>
            <a:r>
              <a:rPr lang="da-DK" sz="2800" dirty="0"/>
              <a:t>Tirsdag d. 23/6 kl. 16:30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40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7">
            <a:extLst>
              <a:ext uri="{FF2B5EF4-FFF2-40B4-BE49-F238E27FC236}">
                <a16:creationId xmlns:a16="http://schemas.microsoft.com/office/drawing/2014/main" id="{45C0574D-9163-4D14-885D-8DBD80B75462}"/>
              </a:ext>
            </a:extLst>
          </p:cNvPr>
          <p:cNvSpPr/>
          <p:nvPr/>
        </p:nvSpPr>
        <p:spPr>
          <a:xfrm>
            <a:off x="457200" y="636660"/>
            <a:ext cx="8229600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Accepter at du ikke er den bedste version af dig selv</a:t>
            </a:r>
          </a:p>
        </p:txBody>
      </p:sp>
      <p:pic>
        <p:nvPicPr>
          <p:cNvPr id="5" name="Grafik 4" descr="Badge Hjerte">
            <a:extLst>
              <a:ext uri="{FF2B5EF4-FFF2-40B4-BE49-F238E27FC236}">
                <a16:creationId xmlns:a16="http://schemas.microsoft.com/office/drawing/2014/main" id="{3EF235E3-3AE4-4401-807E-9039015F9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76" y="711231"/>
            <a:ext cx="601217" cy="601217"/>
          </a:xfrm>
          <a:prstGeom prst="rect">
            <a:avLst/>
          </a:prstGeom>
        </p:spPr>
      </p:pic>
      <p:sp>
        <p:nvSpPr>
          <p:cNvPr id="6" name="Rektangel: afrundede hjørner 8">
            <a:extLst>
              <a:ext uri="{FF2B5EF4-FFF2-40B4-BE49-F238E27FC236}">
                <a16:creationId xmlns:a16="http://schemas.microsoft.com/office/drawing/2014/main" id="{BD59BE51-FF13-4542-8BFB-50C3C4103FB4}"/>
              </a:ext>
            </a:extLst>
          </p:cNvPr>
          <p:cNvSpPr/>
          <p:nvPr/>
        </p:nvSpPr>
        <p:spPr>
          <a:xfrm>
            <a:off x="457200" y="1623908"/>
            <a:ext cx="8078817" cy="1805092"/>
          </a:xfrm>
          <a:prstGeom prst="roundRect">
            <a:avLst>
              <a:gd name="adj" fmla="val 48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600" dirty="0">
                <a:solidFill>
                  <a:srgbClr val="1B4255"/>
                </a:solidFill>
              </a:rPr>
              <a:t>Corona-krisen har med sin uvished, forandringer, usikkerhed og - for nogle – store arbejdsbelastning, påvirket os på mange måder.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b="1" dirty="0">
              <a:solidFill>
                <a:srgbClr val="1B425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1B4255"/>
                </a:solidFill>
              </a:rPr>
              <a:t>Måske oplever du at føle dig overgearet og have svært ved at slappe af og restituere og sove.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1B4255"/>
                </a:solidFill>
              </a:rPr>
              <a:t>Måske føler du dig udmattet og drænet for energi, og have svært ved at nå og overkomme opgaver.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1B4255"/>
                </a:solidFill>
              </a:rPr>
              <a:t>Måske oplever du at være irritabel og utålmodig, med kort lunte.</a:t>
            </a:r>
          </a:p>
          <a:p>
            <a:endParaRPr lang="da-DK" sz="1600" dirty="0">
              <a:solidFill>
                <a:srgbClr val="1B4255"/>
              </a:solidFill>
            </a:endParaRPr>
          </a:p>
          <a:p>
            <a:r>
              <a:rPr lang="da-DK" sz="1600" dirty="0">
                <a:solidFill>
                  <a:srgbClr val="1B4255"/>
                </a:solidFill>
              </a:rPr>
              <a:t>Mange af os kommer hen over de næste par måneder til at reagere på den store forandring vi har været igennem – og står overfor.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216F8F4A-A33A-474B-BA60-85FA043C42AF}"/>
              </a:ext>
            </a:extLst>
          </p:cNvPr>
          <p:cNvSpPr/>
          <p:nvPr/>
        </p:nvSpPr>
        <p:spPr>
          <a:xfrm>
            <a:off x="899592" y="4653136"/>
            <a:ext cx="7706349" cy="1440160"/>
          </a:xfrm>
          <a:prstGeom prst="roundRect">
            <a:avLst>
              <a:gd name="adj" fmla="val 14624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>
                <a:solidFill>
                  <a:schemeClr val="bg1"/>
                </a:solidFill>
                <a:sym typeface="Wingdings" panose="05000000000000000000" pitchFamily="2" charset="2"/>
              </a:rPr>
              <a:t>Acceptér at du måske ikke er den bedste version af dig selv lige for øjeblikket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a-DK" sz="1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a-DK" sz="1600" dirty="0">
                <a:solidFill>
                  <a:schemeClr val="bg1"/>
                </a:solidFill>
                <a:sym typeface="Wingdings" panose="05000000000000000000" pitchFamily="2" charset="2"/>
              </a:rPr>
              <a:t> Det er ikke nu, du skal have ekstremt høje forventninger til din egen formåen , så vær realistisk med dine krav til dig selv, din tid og din indsats</a:t>
            </a:r>
          </a:p>
        </p:txBody>
      </p:sp>
    </p:spTree>
    <p:extLst>
      <p:ext uri="{BB962C8B-B14F-4D97-AF65-F5344CB8AC3E}">
        <p14:creationId xmlns:p14="http://schemas.microsoft.com/office/powerpoint/2010/main" val="5275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4">
            <a:extLst>
              <a:ext uri="{FF2B5EF4-FFF2-40B4-BE49-F238E27FC236}">
                <a16:creationId xmlns:a16="http://schemas.microsoft.com/office/drawing/2014/main" id="{E954252E-EC6D-4ADA-ACBE-99F7F407BA12}"/>
              </a:ext>
            </a:extLst>
          </p:cNvPr>
          <p:cNvSpPr/>
          <p:nvPr/>
        </p:nvSpPr>
        <p:spPr>
          <a:xfrm>
            <a:off x="490772" y="576098"/>
            <a:ext cx="8229600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Brug sommerferien til restitution</a:t>
            </a:r>
          </a:p>
        </p:txBody>
      </p:sp>
      <p:pic>
        <p:nvPicPr>
          <p:cNvPr id="5" name="Grafik 4" descr="Hængekøje">
            <a:extLst>
              <a:ext uri="{FF2B5EF4-FFF2-40B4-BE49-F238E27FC236}">
                <a16:creationId xmlns:a16="http://schemas.microsoft.com/office/drawing/2014/main" id="{541F69B5-A8DE-4D9E-815E-B697C8CD2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5932" y="576098"/>
            <a:ext cx="750360" cy="750360"/>
          </a:xfrm>
          <a:prstGeom prst="rect">
            <a:avLst/>
          </a:prstGeom>
        </p:spPr>
      </p:pic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1491B5E4-BCA0-44B1-A18F-B3F85A381E37}"/>
              </a:ext>
            </a:extLst>
          </p:cNvPr>
          <p:cNvSpPr/>
          <p:nvPr/>
        </p:nvSpPr>
        <p:spPr>
          <a:xfrm>
            <a:off x="394043" y="1556792"/>
            <a:ext cx="8355914" cy="721808"/>
          </a:xfrm>
          <a:prstGeom prst="roundRect">
            <a:avLst>
              <a:gd name="adj" fmla="val 1462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Mange har længe arbejdet hårdt og været i kriseberedskab, hvilket er udmattende og ikke kan fortsætte uafbrudt.</a:t>
            </a:r>
          </a:p>
          <a:p>
            <a:r>
              <a:rPr lang="da-DK" dirty="0">
                <a:solidFill>
                  <a:schemeClr val="tx1"/>
                </a:solidFill>
              </a:rPr>
              <a:t>Brug sommerferien til at få slappet af og restitueret. Bliv ikke overrasket, hvis du kommer til at reagere på det langvarige pres, når du endelig holder fri.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66ADF9E-2BE9-4F53-91BD-0B562CA3261D}"/>
              </a:ext>
            </a:extLst>
          </p:cNvPr>
          <p:cNvSpPr/>
          <p:nvPr/>
        </p:nvSpPr>
        <p:spPr>
          <a:xfrm>
            <a:off x="6076996" y="4527182"/>
            <a:ext cx="2520280" cy="13681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dirty="0">
                <a:solidFill>
                  <a:schemeClr val="bg1"/>
                </a:solidFill>
              </a:rPr>
              <a:t>Giv dig selv pauser og vær god ved dig selv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37C22A4-77F6-4123-B32F-4CB8AA08BED3}"/>
              </a:ext>
            </a:extLst>
          </p:cNvPr>
          <p:cNvSpPr/>
          <p:nvPr/>
        </p:nvSpPr>
        <p:spPr>
          <a:xfrm>
            <a:off x="6092002" y="2941151"/>
            <a:ext cx="2520280" cy="13681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dirty="0">
                <a:solidFill>
                  <a:schemeClr val="bg1"/>
                </a:solidFill>
              </a:rPr>
              <a:t>Tal pænt til og om dig selv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9C02635-6DE2-4361-96D7-C0B0DD2BEF65}"/>
              </a:ext>
            </a:extLst>
          </p:cNvPr>
          <p:cNvSpPr/>
          <p:nvPr/>
        </p:nvSpPr>
        <p:spPr>
          <a:xfrm>
            <a:off x="936851" y="2941151"/>
            <a:ext cx="2520280" cy="13681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dirty="0">
                <a:solidFill>
                  <a:schemeClr val="bg1"/>
                </a:solidFill>
              </a:rPr>
              <a:t>Tune ind på hvad din krop og sjæl har brug for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1AAE76E-F41C-41E6-94ED-10109F47F344}"/>
              </a:ext>
            </a:extLst>
          </p:cNvPr>
          <p:cNvSpPr/>
          <p:nvPr/>
        </p:nvSpPr>
        <p:spPr>
          <a:xfrm>
            <a:off x="3491878" y="2528900"/>
            <a:ext cx="2520280" cy="13681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dirty="0">
                <a:solidFill>
                  <a:schemeClr val="bg1"/>
                </a:solidFill>
              </a:rPr>
              <a:t>Sæt hastigheden ned og bliv nærværende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91B69E1-0DFA-4ABD-ACDD-A51D1E00298B}"/>
              </a:ext>
            </a:extLst>
          </p:cNvPr>
          <p:cNvSpPr/>
          <p:nvPr/>
        </p:nvSpPr>
        <p:spPr>
          <a:xfrm>
            <a:off x="1259632" y="4469462"/>
            <a:ext cx="2520280" cy="13681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dirty="0">
                <a:solidFill>
                  <a:schemeClr val="bg1"/>
                </a:solidFill>
              </a:rPr>
              <a:t>Brug naturen og stilheden til at restituere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39B5E0C-9452-426B-A016-496E344C9F81}"/>
              </a:ext>
            </a:extLst>
          </p:cNvPr>
          <p:cNvSpPr txBox="1"/>
          <p:nvPr/>
        </p:nvSpPr>
        <p:spPr>
          <a:xfrm>
            <a:off x="3609158" y="3987002"/>
            <a:ext cx="2467838" cy="131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da-DK" sz="2000" b="1" dirty="0">
                <a:solidFill>
                  <a:schemeClr val="accent4"/>
                </a:solidFill>
              </a:rPr>
              <a:t>Pas godt på dig selv og udvis tolerance og omsorg for dig selv</a:t>
            </a:r>
          </a:p>
          <a:p>
            <a:pPr algn="ctr">
              <a:lnSpc>
                <a:spcPct val="108000"/>
              </a:lnSpc>
            </a:pPr>
            <a:endParaRPr lang="da-DK" sz="2000" b="1" dirty="0">
              <a:solidFill>
                <a:schemeClr val="accent4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96B7D2F-6032-4BA4-83A1-FD149A2AB990}"/>
              </a:ext>
            </a:extLst>
          </p:cNvPr>
          <p:cNvSpPr/>
          <p:nvPr/>
        </p:nvSpPr>
        <p:spPr>
          <a:xfrm>
            <a:off x="3668314" y="5156635"/>
            <a:ext cx="2520280" cy="13681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dirty="0">
                <a:solidFill>
                  <a:schemeClr val="bg1"/>
                </a:solidFill>
              </a:rPr>
              <a:t>Vær kræsen med planer og sociale arrangementer</a:t>
            </a:r>
          </a:p>
        </p:txBody>
      </p:sp>
    </p:spTree>
    <p:extLst>
      <p:ext uri="{BB962C8B-B14F-4D97-AF65-F5344CB8AC3E}">
        <p14:creationId xmlns:p14="http://schemas.microsoft.com/office/powerpoint/2010/main" val="3968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F0EDB-2538-4C23-98A0-22D5DAAE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Afslutning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CB15C3-ED74-4A14-B7DA-1E65BD66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Q&amp;A til dbio og til Marie</a:t>
            </a:r>
          </a:p>
          <a:p>
            <a:r>
              <a:rPr lang="da-DK" sz="2400" dirty="0"/>
              <a:t>Tak for i dag!</a:t>
            </a:r>
          </a:p>
        </p:txBody>
      </p:sp>
    </p:spTree>
    <p:extLst>
      <p:ext uri="{BB962C8B-B14F-4D97-AF65-F5344CB8AC3E}">
        <p14:creationId xmlns:p14="http://schemas.microsoft.com/office/powerpoint/2010/main" val="208272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D3BCA7-11F1-EA4A-BA50-C6A3E4DE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600" dirty="0"/>
              <a:t>Trivsel og arbejdsevne i en </a:t>
            </a:r>
            <a:r>
              <a:rPr lang="da-DK" sz="3600" dirty="0" err="1"/>
              <a:t>Corona</a:t>
            </a:r>
            <a:r>
              <a:rPr lang="da-DK" sz="3600" dirty="0"/>
              <a:t>-tid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8FA19D8B-61F6-CD43-8FD8-A1C36C3F933C}"/>
              </a:ext>
            </a:extLst>
          </p:cNvPr>
          <p:cNvCxnSpPr/>
          <p:nvPr/>
        </p:nvCxnSpPr>
        <p:spPr>
          <a:xfrm>
            <a:off x="683567" y="3880867"/>
            <a:ext cx="777686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820B18B3-7F62-8346-8B20-FD7F8EC873DD}"/>
              </a:ext>
            </a:extLst>
          </p:cNvPr>
          <p:cNvSpPr txBox="1"/>
          <p:nvPr/>
        </p:nvSpPr>
        <p:spPr>
          <a:xfrm>
            <a:off x="8532440" y="3757788"/>
            <a:ext cx="330219" cy="2461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8000"/>
              </a:lnSpc>
            </a:pPr>
            <a:r>
              <a:rPr lang="da-DK" sz="1600" b="1" dirty="0"/>
              <a:t>TID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CF4E06E-F43B-F04F-A48C-44C9BB0F9331}"/>
              </a:ext>
            </a:extLst>
          </p:cNvPr>
          <p:cNvSpPr/>
          <p:nvPr/>
        </p:nvSpPr>
        <p:spPr>
          <a:xfrm>
            <a:off x="3945086" y="4168899"/>
            <a:ext cx="1224136" cy="5760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5D4E1D4-41C6-414A-80AB-DB1B91319686}"/>
              </a:ext>
            </a:extLst>
          </p:cNvPr>
          <p:cNvCxnSpPr/>
          <p:nvPr/>
        </p:nvCxnSpPr>
        <p:spPr>
          <a:xfrm>
            <a:off x="4571999" y="3880867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818A284-BBD3-AB49-B25B-9DF0719D2560}"/>
              </a:ext>
            </a:extLst>
          </p:cNvPr>
          <p:cNvCxnSpPr>
            <a:cxnSpLocks/>
          </p:cNvCxnSpPr>
          <p:nvPr/>
        </p:nvCxnSpPr>
        <p:spPr>
          <a:xfrm>
            <a:off x="6033313" y="3880867"/>
            <a:ext cx="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7A9899E5-8714-C944-850F-F3F6571A32CD}"/>
              </a:ext>
            </a:extLst>
          </p:cNvPr>
          <p:cNvCxnSpPr>
            <a:cxnSpLocks/>
          </p:cNvCxnSpPr>
          <p:nvPr/>
        </p:nvCxnSpPr>
        <p:spPr>
          <a:xfrm flipH="1">
            <a:off x="7824940" y="3880867"/>
            <a:ext cx="10944" cy="1205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C831C01-C74D-134D-A2F3-AC99578C003D}"/>
              </a:ext>
            </a:extLst>
          </p:cNvPr>
          <p:cNvCxnSpPr>
            <a:cxnSpLocks/>
          </p:cNvCxnSpPr>
          <p:nvPr/>
        </p:nvCxnSpPr>
        <p:spPr>
          <a:xfrm>
            <a:off x="3123905" y="3880867"/>
            <a:ext cx="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88FF3427-86E9-D846-88E3-7DB9AA6FE196}"/>
              </a:ext>
            </a:extLst>
          </p:cNvPr>
          <p:cNvSpPr/>
          <p:nvPr/>
        </p:nvSpPr>
        <p:spPr>
          <a:xfrm>
            <a:off x="543667" y="4971211"/>
            <a:ext cx="1728183" cy="100809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Præ Corona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B8510757-1127-4A4F-A9AB-E6ED23415134}"/>
              </a:ext>
            </a:extLst>
          </p:cNvPr>
          <p:cNvCxnSpPr>
            <a:cxnSpLocks/>
          </p:cNvCxnSpPr>
          <p:nvPr/>
        </p:nvCxnSpPr>
        <p:spPr>
          <a:xfrm>
            <a:off x="1418703" y="3862145"/>
            <a:ext cx="0" cy="1157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4FE34B99-2786-1148-A6BC-22D53CD4CA45}"/>
              </a:ext>
            </a:extLst>
          </p:cNvPr>
          <p:cNvSpPr/>
          <p:nvPr/>
        </p:nvSpPr>
        <p:spPr>
          <a:xfrm>
            <a:off x="3614736" y="2601554"/>
            <a:ext cx="1914525" cy="9562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C88B2B0-A8DE-3948-9095-7B3CDCB897B6}"/>
              </a:ext>
            </a:extLst>
          </p:cNvPr>
          <p:cNvSpPr/>
          <p:nvPr/>
        </p:nvSpPr>
        <p:spPr>
          <a:xfrm>
            <a:off x="7008473" y="4989933"/>
            <a:ext cx="1728183" cy="100809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Post Corona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224C367-E178-E14E-81EF-7008F64D12DB}"/>
              </a:ext>
            </a:extLst>
          </p:cNvPr>
          <p:cNvSpPr txBox="1"/>
          <p:nvPr/>
        </p:nvSpPr>
        <p:spPr>
          <a:xfrm>
            <a:off x="3869437" y="2231759"/>
            <a:ext cx="2400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Mine kolleger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F62FE46-2F2A-2042-B42E-B933AD812B7E}"/>
              </a:ext>
            </a:extLst>
          </p:cNvPr>
          <p:cNvSpPr/>
          <p:nvPr/>
        </p:nvSpPr>
        <p:spPr>
          <a:xfrm>
            <a:off x="3281019" y="2123864"/>
            <a:ext cx="2509339" cy="15863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A1CD6D-7E13-5944-AD9C-C8A4290AFA22}"/>
              </a:ext>
            </a:extLst>
          </p:cNvPr>
          <p:cNvSpPr txBox="1"/>
          <p:nvPr/>
        </p:nvSpPr>
        <p:spPr>
          <a:xfrm>
            <a:off x="3821813" y="1441291"/>
            <a:ext cx="2400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Min organisation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F8C12A8-48D5-9D4F-BD4E-97E67342C4A7}"/>
              </a:ext>
            </a:extLst>
          </p:cNvPr>
          <p:cNvSpPr/>
          <p:nvPr/>
        </p:nvSpPr>
        <p:spPr>
          <a:xfrm>
            <a:off x="3051079" y="1798144"/>
            <a:ext cx="2891679" cy="20644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74017CD-F4AD-884B-9C60-5DD2FE656D68}"/>
              </a:ext>
            </a:extLst>
          </p:cNvPr>
          <p:cNvSpPr/>
          <p:nvPr/>
        </p:nvSpPr>
        <p:spPr>
          <a:xfrm>
            <a:off x="5169222" y="4401762"/>
            <a:ext cx="1728183" cy="100809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Nærmeste fremtid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663E50C-FBB4-2F4D-B00A-D6630926E640}"/>
              </a:ext>
            </a:extLst>
          </p:cNvPr>
          <p:cNvSpPr/>
          <p:nvPr/>
        </p:nvSpPr>
        <p:spPr>
          <a:xfrm>
            <a:off x="2250994" y="4401762"/>
            <a:ext cx="1728183" cy="100809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da-DK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Corona krisens opstart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41EC917-21CD-2B43-83B9-531FD9DD7A94}"/>
              </a:ext>
            </a:extLst>
          </p:cNvPr>
          <p:cNvSpPr txBox="1"/>
          <p:nvPr/>
        </p:nvSpPr>
        <p:spPr>
          <a:xfrm>
            <a:off x="4001002" y="1823405"/>
            <a:ext cx="2400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Min leder</a:t>
            </a:r>
          </a:p>
        </p:txBody>
      </p:sp>
      <p:pic>
        <p:nvPicPr>
          <p:cNvPr id="25" name="Pladsholder til indhold 4">
            <a:extLst>
              <a:ext uri="{FF2B5EF4-FFF2-40B4-BE49-F238E27FC236}">
                <a16:creationId xmlns:a16="http://schemas.microsoft.com/office/drawing/2014/main" id="{8527F0D6-7928-134C-A349-C384DCE5F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9" t="6036" r="13479"/>
          <a:stretch/>
        </p:blipFill>
        <p:spPr>
          <a:xfrm>
            <a:off x="4096062" y="2678208"/>
            <a:ext cx="871724" cy="11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4A0F1-6ACA-B24B-9088-88B40F0C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Belastningsfaktorer i en </a:t>
            </a:r>
            <a:r>
              <a:rPr lang="da-DK" sz="3600" dirty="0" err="1"/>
              <a:t>Coronatid</a:t>
            </a:r>
            <a:endParaRPr lang="da-DK" sz="3600" dirty="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5124DE60-AE25-C74B-A4B5-8F5675159B6A}"/>
              </a:ext>
            </a:extLst>
          </p:cNvPr>
          <p:cNvSpPr/>
          <p:nvPr/>
        </p:nvSpPr>
        <p:spPr>
          <a:xfrm>
            <a:off x="889248" y="1700808"/>
            <a:ext cx="4618856" cy="723059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Stor arbejdsmængde og tidspres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6B6CB4F1-1480-5A40-926A-B126BFA1B5DD}"/>
              </a:ext>
            </a:extLst>
          </p:cNvPr>
          <p:cNvSpPr/>
          <p:nvPr/>
        </p:nvSpPr>
        <p:spPr>
          <a:xfrm>
            <a:off x="889248" y="2564903"/>
            <a:ext cx="4618856" cy="723059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Fra undtagelsestilstand til ‘new normal’?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AA021EFE-B3B8-C141-8371-85062C244330}"/>
              </a:ext>
            </a:extLst>
          </p:cNvPr>
          <p:cNvSpPr/>
          <p:nvPr/>
        </p:nvSpPr>
        <p:spPr>
          <a:xfrm>
            <a:off x="889248" y="3428998"/>
            <a:ext cx="4618856" cy="723059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Uforudsigelighed og manglende indflydelse på tilrettelæggelse af arbejdet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18AFE4C7-F80B-564B-A77A-190F72B733AE}"/>
              </a:ext>
            </a:extLst>
          </p:cNvPr>
          <p:cNvSpPr/>
          <p:nvPr/>
        </p:nvSpPr>
        <p:spPr>
          <a:xfrm>
            <a:off x="889248" y="4285852"/>
            <a:ext cx="4618856" cy="723059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Tab af mening i arbejdet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8A13573E-240A-6541-B815-5E4B22A2FC08}"/>
              </a:ext>
            </a:extLst>
          </p:cNvPr>
          <p:cNvSpPr/>
          <p:nvPr/>
        </p:nvSpPr>
        <p:spPr>
          <a:xfrm>
            <a:off x="889248" y="5143249"/>
            <a:ext cx="4618856" cy="723059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Bekymring om puklen forude – alt det vi har skubbet foran os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389F07B-4543-0E47-8574-E04C47E7E04C}"/>
              </a:ext>
            </a:extLst>
          </p:cNvPr>
          <p:cNvSpPr txBox="1"/>
          <p:nvPr/>
        </p:nvSpPr>
        <p:spPr>
          <a:xfrm>
            <a:off x="5868144" y="2203374"/>
            <a:ext cx="2818656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dirty="0"/>
              <a:t>Kan skabe en ubalance mellem krav og ressourcer, som kan føre til overbelastning og potentielle stress- og udmattelsesreaktioner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24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a-DK" sz="3200" dirty="0"/>
              <a:t>Stresstrappen</a:t>
            </a:r>
            <a:br>
              <a:rPr lang="da-DK" sz="3200" dirty="0"/>
            </a:br>
            <a:r>
              <a:rPr lang="da-DK" sz="3200" dirty="0">
                <a:solidFill>
                  <a:schemeClr val="accent1"/>
                </a:solidFill>
              </a:rPr>
              <a:t>Udviklingen fra trivsel til stress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D07-88BB-459F-ABE7-0525228266A4}" type="slidenum">
              <a:rPr lang="da-DK" smtClean="0"/>
              <a:t>4</a:t>
            </a:fld>
            <a:endParaRPr lang="da-DK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308304" y="5669287"/>
            <a:ext cx="1636274" cy="3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spcBef>
                <a:spcPts val="630"/>
              </a:spcBef>
              <a:spcAft>
                <a:spcPts val="0"/>
              </a:spcAft>
            </a:pPr>
            <a:r>
              <a:rPr lang="da-DK" sz="1600" b="1" kern="1200" dirty="0">
                <a:effectLst/>
                <a:latin typeface="Calibri"/>
                <a:ea typeface="Times New Roman"/>
                <a:cs typeface="Times New Roman"/>
              </a:rPr>
              <a:t>Alvorlig stress</a:t>
            </a:r>
            <a:endParaRPr lang="da-DK" sz="2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265562" y="2001867"/>
            <a:ext cx="1368152" cy="33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>
              <a:spcBef>
                <a:spcPts val="630"/>
              </a:spcBef>
              <a:spcAft>
                <a:spcPts val="0"/>
              </a:spcAft>
            </a:pPr>
            <a:r>
              <a:rPr lang="da-DK" sz="1600" b="1" kern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Effektivitet </a:t>
            </a:r>
            <a:endParaRPr lang="da-DK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5472" y="1911592"/>
            <a:ext cx="1702272" cy="37688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Krav og ressourcer balancerer</a:t>
            </a:r>
            <a:endParaRPr lang="da-DK" sz="2000" b="1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Høj aktivitet og potentiel kvalitet</a:t>
            </a:r>
            <a:endParaRPr lang="da-DK" sz="20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Motivation</a:t>
            </a:r>
            <a:endParaRPr lang="da-DK" sz="20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Fagligt engagement</a:t>
            </a:r>
            <a:endParaRPr lang="da-DK" sz="20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Arbejdsglæde og følelse af kontrol</a:t>
            </a:r>
            <a:endParaRPr lang="da-DK" sz="20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Højt energiniveau</a:t>
            </a:r>
            <a:endParaRPr lang="da-DK" sz="20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Nærmeste udviklings- og  udfordringszone</a:t>
            </a:r>
            <a:endParaRPr lang="da-DK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34161" y="2296036"/>
            <a:ext cx="1645751" cy="33957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Begyndende pres</a:t>
            </a:r>
            <a:endParaRPr lang="da-DK" sz="2400" b="1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Kvaliteten reduceres en smule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Tendens til uklarhed og manglende overblik 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Risiko for konflikter i teamet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EEECE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Begyndende stresssymptomer: </a:t>
            </a:r>
            <a:b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  fx spise, gå og tale hurtigere,          irritabilitet</a:t>
            </a:r>
            <a:endParaRPr lang="da-DK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12840" y="2724199"/>
            <a:ext cx="1723256" cy="296757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0000"/>
          <a:lstStyle/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Vedvarende pres</a:t>
            </a:r>
            <a:endParaRPr lang="da-DK" sz="2400" b="1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Oplevelse af </a:t>
            </a:r>
            <a:r>
              <a:rPr lang="da-DK" sz="1400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mang-lende</a:t>
            </a: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kompetencer 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Tro på egne evner svinder 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Dårlig prioritering og flere fejl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spcBef>
                <a:spcPts val="540"/>
              </a:spcBef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Stresssymptomer fx </a:t>
            </a:r>
            <a:r>
              <a:rPr lang="da-DK" sz="1400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søvn-besvær</a:t>
            </a: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, hoved- og mavepine, manglende energi, bekymringer</a:t>
            </a:r>
            <a:endParaRPr lang="da-DK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292080" y="3242308"/>
            <a:ext cx="1710554" cy="244946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Langvarigt pres</a:t>
            </a:r>
            <a:endParaRPr lang="da-DK" sz="2400" b="1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Ineffektivitet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Brandslukning  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Lav trivsel, tristhed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Sygefravær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Alvorlige stress-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symptomer: Fysiske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og psykiske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sammenbrud</a:t>
            </a:r>
            <a:endParaRPr lang="da-DK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809697" y="2316294"/>
            <a:ext cx="1493410" cy="3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spcBef>
                <a:spcPts val="630"/>
              </a:spcBef>
              <a:spcAft>
                <a:spcPts val="0"/>
              </a:spcAft>
            </a:pPr>
            <a:r>
              <a:rPr lang="da-DK" b="1" kern="1200" dirty="0">
                <a:effectLst/>
                <a:latin typeface="Calibri"/>
                <a:ea typeface="Times New Roman"/>
                <a:cs typeface="Times New Roman"/>
              </a:rPr>
              <a:t>Overophedet</a:t>
            </a:r>
            <a:endParaRPr lang="da-DK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293712" y="2860975"/>
            <a:ext cx="1492140" cy="3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spcBef>
                <a:spcPts val="630"/>
              </a:spcBef>
              <a:spcAft>
                <a:spcPts val="0"/>
              </a:spcAft>
            </a:pPr>
            <a:r>
              <a:rPr lang="da-DK" b="1" kern="1200" dirty="0">
                <a:effectLst/>
                <a:latin typeface="Calibri"/>
                <a:ea typeface="Times New Roman"/>
                <a:cs typeface="Times New Roman"/>
              </a:rPr>
              <a:t>Nedsmeltet</a:t>
            </a:r>
            <a:endParaRPr lang="da-DK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040300" y="3160132"/>
            <a:ext cx="1492140" cy="3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spcBef>
                <a:spcPts val="630"/>
              </a:spcBef>
              <a:spcAft>
                <a:spcPts val="0"/>
              </a:spcAft>
            </a:pPr>
            <a:r>
              <a:rPr lang="da-DK" b="1" kern="1200" dirty="0">
                <a:effectLst/>
                <a:latin typeface="Calibri"/>
                <a:ea typeface="Times New Roman"/>
                <a:cs typeface="Times New Roman"/>
              </a:rPr>
              <a:t>Udbrændt</a:t>
            </a:r>
            <a:endParaRPr lang="da-DK" sz="2400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6" name="Line 16"/>
          <p:cNvCxnSpPr/>
          <p:nvPr/>
        </p:nvCxnSpPr>
        <p:spPr bwMode="auto">
          <a:xfrm flipV="1">
            <a:off x="539552" y="1468747"/>
            <a:ext cx="20887" cy="41971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123728" y="1996879"/>
            <a:ext cx="1497854" cy="3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spcBef>
                <a:spcPts val="630"/>
              </a:spcBef>
              <a:spcAft>
                <a:spcPts val="0"/>
              </a:spcAft>
            </a:pPr>
            <a:r>
              <a:rPr lang="da-DK" b="1" kern="1200" dirty="0">
                <a:effectLst/>
                <a:latin typeface="Calibri"/>
                <a:ea typeface="Times New Roman"/>
                <a:cs typeface="Times New Roman"/>
              </a:rPr>
              <a:t>Opvarmet</a:t>
            </a:r>
            <a:endParaRPr lang="da-DK" sz="2400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8" name="Line 19"/>
          <p:cNvCxnSpPr/>
          <p:nvPr/>
        </p:nvCxnSpPr>
        <p:spPr bwMode="auto">
          <a:xfrm>
            <a:off x="539552" y="5697338"/>
            <a:ext cx="8162958" cy="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9464" y="5669286"/>
            <a:ext cx="2097251" cy="3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>
              <a:spcBef>
                <a:spcPts val="630"/>
              </a:spcBef>
              <a:spcAft>
                <a:spcPts val="0"/>
              </a:spcAft>
            </a:pPr>
            <a:r>
              <a:rPr lang="da-DK" sz="1600" b="1" kern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Trivsel</a:t>
            </a:r>
            <a:endParaRPr lang="da-DK" sz="24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002634" y="3497686"/>
            <a:ext cx="1723256" cy="218272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Massivt og langvarigt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pres</a:t>
            </a:r>
            <a:endParaRPr lang="da-DK" sz="2400" b="1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Kognitivt og </a:t>
            </a:r>
            <a:r>
              <a:rPr lang="da-DK" sz="1400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følelsesmæs</a:t>
            </a: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-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sigt flad og udbrændt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Markant nedsat arbejds-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evne</a:t>
            </a:r>
            <a:endParaRPr lang="da-DK" sz="2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Typisk langtidssyge-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a-DK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melding</a:t>
            </a:r>
            <a:endParaRPr lang="da-DK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62377" y="1531820"/>
            <a:ext cx="1497855" cy="3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spcBef>
                <a:spcPts val="630"/>
              </a:spcBef>
              <a:spcAft>
                <a:spcPts val="0"/>
              </a:spcAft>
            </a:pPr>
            <a:r>
              <a:rPr lang="da-DK" b="1" kern="1200" dirty="0">
                <a:effectLst/>
                <a:latin typeface="Calibri"/>
                <a:ea typeface="Times New Roman"/>
                <a:cs typeface="Times New Roman"/>
              </a:rPr>
              <a:t>Tempereret</a:t>
            </a:r>
            <a:endParaRPr lang="da-DK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629" y="667024"/>
            <a:ext cx="862261" cy="12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AE848-953E-424C-A39A-7893DA9D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/>
              <a:t>Sådan passer du godt på dig selv i en krisetid</a:t>
            </a:r>
          </a:p>
        </p:txBody>
      </p:sp>
      <p:sp>
        <p:nvSpPr>
          <p:cNvPr id="4" name="Rektangel: afrundede hjørner 4">
            <a:extLst>
              <a:ext uri="{FF2B5EF4-FFF2-40B4-BE49-F238E27FC236}">
                <a16:creationId xmlns:a16="http://schemas.microsoft.com/office/drawing/2014/main" id="{8E61941C-1B96-7E42-ABB4-69EE755DA092}"/>
              </a:ext>
            </a:extLst>
          </p:cNvPr>
          <p:cNvSpPr/>
          <p:nvPr/>
        </p:nvSpPr>
        <p:spPr>
          <a:xfrm>
            <a:off x="971600" y="5270928"/>
            <a:ext cx="7560840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Brug sommerferien til restitution</a:t>
            </a:r>
          </a:p>
        </p:txBody>
      </p:sp>
      <p:sp>
        <p:nvSpPr>
          <p:cNvPr id="5" name="Rektangel: afrundede hjørner 5">
            <a:extLst>
              <a:ext uri="{FF2B5EF4-FFF2-40B4-BE49-F238E27FC236}">
                <a16:creationId xmlns:a16="http://schemas.microsoft.com/office/drawing/2014/main" id="{0265E52B-49BB-8146-A2C4-FCE551F17428}"/>
              </a:ext>
            </a:extLst>
          </p:cNvPr>
          <p:cNvSpPr/>
          <p:nvPr/>
        </p:nvSpPr>
        <p:spPr>
          <a:xfrm>
            <a:off x="971600" y="2534624"/>
            <a:ext cx="7560840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Opsøg ledelse, hjælp og sparring på din arbejdsplads</a:t>
            </a:r>
          </a:p>
        </p:txBody>
      </p:sp>
      <p:sp>
        <p:nvSpPr>
          <p:cNvPr id="6" name="Rektangel: afrundede hjørner 6">
            <a:extLst>
              <a:ext uri="{FF2B5EF4-FFF2-40B4-BE49-F238E27FC236}">
                <a16:creationId xmlns:a16="http://schemas.microsoft.com/office/drawing/2014/main" id="{1DAE0AF8-B8E3-E94C-B911-A0713C667FE3}"/>
              </a:ext>
            </a:extLst>
          </p:cNvPr>
          <p:cNvSpPr/>
          <p:nvPr/>
        </p:nvSpPr>
        <p:spPr>
          <a:xfrm>
            <a:off x="971600" y="3452679"/>
            <a:ext cx="7560840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Fokuser på det, der virker og som du kan kontrollere</a:t>
            </a:r>
          </a:p>
        </p:txBody>
      </p:sp>
      <p:sp>
        <p:nvSpPr>
          <p:cNvPr id="7" name="Rektangel: afrundede hjørner 7">
            <a:extLst>
              <a:ext uri="{FF2B5EF4-FFF2-40B4-BE49-F238E27FC236}">
                <a16:creationId xmlns:a16="http://schemas.microsoft.com/office/drawing/2014/main" id="{CB4030B2-6F00-934D-8F76-787A9A8653A4}"/>
              </a:ext>
            </a:extLst>
          </p:cNvPr>
          <p:cNvSpPr/>
          <p:nvPr/>
        </p:nvSpPr>
        <p:spPr>
          <a:xfrm>
            <a:off x="971600" y="4361803"/>
            <a:ext cx="7560840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Accepter at du ikke er den bedste version af dig selv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7E7DF8CD-0ACC-4E4F-876C-10B41A8510DC}"/>
              </a:ext>
            </a:extLst>
          </p:cNvPr>
          <p:cNvSpPr/>
          <p:nvPr/>
        </p:nvSpPr>
        <p:spPr>
          <a:xfrm>
            <a:off x="971600" y="1634431"/>
            <a:ext cx="7560840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Sørg for klare rammer og prioriteter i dit arbejdsliv</a:t>
            </a:r>
          </a:p>
        </p:txBody>
      </p:sp>
      <p:pic>
        <p:nvPicPr>
          <p:cNvPr id="9" name="Grafik 8" descr="Rat">
            <a:extLst>
              <a:ext uri="{FF2B5EF4-FFF2-40B4-BE49-F238E27FC236}">
                <a16:creationId xmlns:a16="http://schemas.microsoft.com/office/drawing/2014/main" id="{62584F73-15E6-404E-9B4F-41509B8E0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352" y="3478671"/>
            <a:ext cx="698376" cy="698376"/>
          </a:xfrm>
          <a:prstGeom prst="rect">
            <a:avLst/>
          </a:prstGeom>
        </p:spPr>
      </p:pic>
      <p:pic>
        <p:nvPicPr>
          <p:cNvPr id="11" name="Grafik 10" descr="Hængekøje">
            <a:extLst>
              <a:ext uri="{FF2B5EF4-FFF2-40B4-BE49-F238E27FC236}">
                <a16:creationId xmlns:a16="http://schemas.microsoft.com/office/drawing/2014/main" id="{3CC19587-15DD-4A05-B594-A1C15E45E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4360" y="5270927"/>
            <a:ext cx="750360" cy="750360"/>
          </a:xfrm>
          <a:prstGeom prst="rect">
            <a:avLst/>
          </a:prstGeom>
        </p:spPr>
      </p:pic>
      <p:pic>
        <p:nvPicPr>
          <p:cNvPr id="13" name="Grafik 12" descr="Badge Hjerte">
            <a:extLst>
              <a:ext uri="{FF2B5EF4-FFF2-40B4-BE49-F238E27FC236}">
                <a16:creationId xmlns:a16="http://schemas.microsoft.com/office/drawing/2014/main" id="{520D200F-7E11-457A-ABE2-2D362A35F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8931" y="4436374"/>
            <a:ext cx="601217" cy="601217"/>
          </a:xfrm>
          <a:prstGeom prst="rect">
            <a:avLst/>
          </a:prstGeom>
        </p:spPr>
      </p:pic>
      <p:pic>
        <p:nvPicPr>
          <p:cNvPr id="15" name="Grafik 14" descr="Gruppebrainstorm">
            <a:extLst>
              <a:ext uri="{FF2B5EF4-FFF2-40B4-BE49-F238E27FC236}">
                <a16:creationId xmlns:a16="http://schemas.microsoft.com/office/drawing/2014/main" id="{68AF5C96-6CED-4A67-9232-08E2633A0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4360" y="2568549"/>
            <a:ext cx="698376" cy="698376"/>
          </a:xfrm>
          <a:prstGeom prst="rect">
            <a:avLst/>
          </a:prstGeom>
        </p:spPr>
      </p:pic>
      <p:pic>
        <p:nvPicPr>
          <p:cNvPr id="17" name="Grafik 16" descr="Prioriteter">
            <a:extLst>
              <a:ext uri="{FF2B5EF4-FFF2-40B4-BE49-F238E27FC236}">
                <a16:creationId xmlns:a16="http://schemas.microsoft.com/office/drawing/2014/main" id="{898A17EF-F9DA-47B5-B086-187896383B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1352" y="1675522"/>
            <a:ext cx="601217" cy="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0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9CE6B37-3D5C-4B10-8EE0-32277C4857E8}"/>
              </a:ext>
            </a:extLst>
          </p:cNvPr>
          <p:cNvSpPr/>
          <p:nvPr/>
        </p:nvSpPr>
        <p:spPr>
          <a:xfrm>
            <a:off x="439877" y="661370"/>
            <a:ext cx="8264245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Sørg for klare rammer og prioriteter i dit arbejdsliv</a:t>
            </a:r>
          </a:p>
        </p:txBody>
      </p:sp>
      <p:pic>
        <p:nvPicPr>
          <p:cNvPr id="5" name="Grafik 4" descr="Prioriteter">
            <a:extLst>
              <a:ext uri="{FF2B5EF4-FFF2-40B4-BE49-F238E27FC236}">
                <a16:creationId xmlns:a16="http://schemas.microsoft.com/office/drawing/2014/main" id="{9BD7230A-6FEB-48AD-B68E-6BBF29BC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1691" y="735941"/>
            <a:ext cx="657150" cy="60121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5AE6B46-179D-458C-BD9C-93C06835C724}"/>
              </a:ext>
            </a:extLst>
          </p:cNvPr>
          <p:cNvSpPr/>
          <p:nvPr/>
        </p:nvSpPr>
        <p:spPr>
          <a:xfrm>
            <a:off x="424065" y="1556792"/>
            <a:ext cx="800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Når alle vender tilbage til arbejdspladsen igen, er der en risiko for, at vi kommer til at sætte arbejdstempoet op og forsøge at indhente de ting, der er blevet sat i stå eller ikke er nået under Corona-krisen. </a:t>
            </a:r>
          </a:p>
          <a:p>
            <a:endParaRPr lang="da-DK" dirty="0"/>
          </a:p>
          <a:p>
            <a:r>
              <a:rPr lang="da-DK" dirty="0"/>
              <a:t>Samtidig er arbejdskapaciteten måske ikke helt på toppen, og nogle er udmattede efter et stort og langt arbejdspres og mange forandringer. Det kan give risiko for overbelastning og stress. </a:t>
            </a:r>
          </a:p>
          <a:p>
            <a:endParaRPr lang="da-DK" dirty="0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79352B87-2CE1-40C7-A55E-56173ABC1119}"/>
              </a:ext>
            </a:extLst>
          </p:cNvPr>
          <p:cNvSpPr/>
          <p:nvPr/>
        </p:nvSpPr>
        <p:spPr>
          <a:xfrm>
            <a:off x="861984" y="3658820"/>
            <a:ext cx="3998048" cy="25064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Tal med din leder om klare prioriteter:</a:t>
            </a:r>
          </a:p>
          <a:p>
            <a:pPr algn="ctr"/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opgaver SKAL løses? Hvilke opgaver KAN  løses?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succeskriterier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opgaver kan sættes på hold?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Har Coronatiden afsløres unødvendige ‘pseudo-opgaver’?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E9CB9CC9-447D-45FC-ACE8-C4B97B363452}"/>
              </a:ext>
            </a:extLst>
          </p:cNvPr>
          <p:cNvSpPr/>
          <p:nvPr/>
        </p:nvSpPr>
        <p:spPr>
          <a:xfrm>
            <a:off x="4932040" y="3640546"/>
            <a:ext cx="3888432" cy="25247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Sørg for klare rammer:</a:t>
            </a:r>
          </a:p>
          <a:p>
            <a:pPr algn="ctr"/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Faste komme- og gåtider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Hold pauser og sørg for dine fysiske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Styr din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Hold fokus på kerneopgaven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7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5">
            <a:extLst>
              <a:ext uri="{FF2B5EF4-FFF2-40B4-BE49-F238E27FC236}">
                <a16:creationId xmlns:a16="http://schemas.microsoft.com/office/drawing/2014/main" id="{D61122A2-3BC8-4A2A-8C7F-32D985998575}"/>
              </a:ext>
            </a:extLst>
          </p:cNvPr>
          <p:cNvSpPr/>
          <p:nvPr/>
        </p:nvSpPr>
        <p:spPr>
          <a:xfrm>
            <a:off x="457200" y="665943"/>
            <a:ext cx="8229600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Opsøg ledelse, hjælp og sparring på din arbejdsplads</a:t>
            </a:r>
          </a:p>
        </p:txBody>
      </p:sp>
      <p:pic>
        <p:nvPicPr>
          <p:cNvPr id="5" name="Grafik 4" descr="Gruppebrainstorm">
            <a:extLst>
              <a:ext uri="{FF2B5EF4-FFF2-40B4-BE49-F238E27FC236}">
                <a16:creationId xmlns:a16="http://schemas.microsoft.com/office/drawing/2014/main" id="{04E5DB43-7A55-4EA4-B254-E8382314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368" y="769298"/>
            <a:ext cx="698376" cy="6983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9E63E39-927C-445B-A895-2460EF2234A2}"/>
              </a:ext>
            </a:extLst>
          </p:cNvPr>
          <p:cNvSpPr/>
          <p:nvPr/>
        </p:nvSpPr>
        <p:spPr>
          <a:xfrm>
            <a:off x="457200" y="1448229"/>
            <a:ext cx="800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Corona-tiden kan have haft store konsekvenser for det gode samarbejde og den psykologiske sikkerhed på arbejdspladsen – mellem kolleger, og mellem ledere og medarbejdere.</a:t>
            </a:r>
          </a:p>
          <a:p>
            <a:r>
              <a:rPr lang="da-DK" dirty="0"/>
              <a:t>I den kommende tid kan der være behov for at genstarte og revitalisere det gode samarbejde. </a:t>
            </a:r>
          </a:p>
          <a:p>
            <a:endParaRPr lang="da-DK" dirty="0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08E9EC25-053C-4A99-A5D8-5A2141C888AA}"/>
              </a:ext>
            </a:extLst>
          </p:cNvPr>
          <p:cNvSpPr/>
          <p:nvPr/>
        </p:nvSpPr>
        <p:spPr>
          <a:xfrm>
            <a:off x="764668" y="2951077"/>
            <a:ext cx="7910291" cy="4779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Foreslå eller bak op om sociale arrangementer med kollegerne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86F11863-ADFA-4969-B875-EC1AF050FC08}"/>
              </a:ext>
            </a:extLst>
          </p:cNvPr>
          <p:cNvSpPr/>
          <p:nvPr/>
        </p:nvSpPr>
        <p:spPr>
          <a:xfrm>
            <a:off x="764669" y="3569489"/>
            <a:ext cx="7910291" cy="6342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Opsøg og prioriter videndeling med kolleger om arbejdet og om Coronatiden. Tal om hvordan I har haft det og hvad I har lært som team?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A7D7CB81-8BED-490C-B30B-D04049141CFC}"/>
              </a:ext>
            </a:extLst>
          </p:cNvPr>
          <p:cNvSpPr/>
          <p:nvPr/>
        </p:nvSpPr>
        <p:spPr>
          <a:xfrm>
            <a:off x="764669" y="4344255"/>
            <a:ext cx="7910291" cy="850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Brug din leder til sparring, afstemning af forventninger og prioritering. Tal med din leder om hvordan du har det, og hvad du har brug for – især hvis du oplever stresssymptomer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85D2B218-E0AF-45A0-9EF3-20E5D86452B3}"/>
              </a:ext>
            </a:extLst>
          </p:cNvPr>
          <p:cNvSpPr/>
          <p:nvPr/>
        </p:nvSpPr>
        <p:spPr>
          <a:xfrm>
            <a:off x="764669" y="5335044"/>
            <a:ext cx="7910291" cy="6342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Brug din </a:t>
            </a:r>
            <a:r>
              <a:rPr lang="da-DK" dirty="0" err="1"/>
              <a:t>AMiR</a:t>
            </a:r>
            <a:r>
              <a:rPr lang="da-DK" dirty="0"/>
              <a:t> og/eller TR til hjælp og sparring omkring dit arbejdsmiljø, dine vilkår og din trivsel</a:t>
            </a:r>
          </a:p>
        </p:txBody>
      </p:sp>
    </p:spTree>
    <p:extLst>
      <p:ext uri="{BB962C8B-B14F-4D97-AF65-F5344CB8AC3E}">
        <p14:creationId xmlns:p14="http://schemas.microsoft.com/office/powerpoint/2010/main" val="32213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04B8A0C7-FB85-4B1A-B3A5-0F9505FE319B}"/>
              </a:ext>
            </a:extLst>
          </p:cNvPr>
          <p:cNvSpPr txBox="1">
            <a:spLocks/>
          </p:cNvSpPr>
          <p:nvPr/>
        </p:nvSpPr>
        <p:spPr>
          <a:xfrm>
            <a:off x="358775" y="1771649"/>
            <a:ext cx="8426450" cy="4645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>
                <a:solidFill>
                  <a:srgbClr val="1B4255"/>
                </a:solidFill>
              </a:rPr>
              <a:t>Mange ting er </a:t>
            </a:r>
            <a:r>
              <a:rPr lang="da-DK" sz="1600" b="1" dirty="0">
                <a:solidFill>
                  <a:srgbClr val="1B4255"/>
                </a:solidFill>
              </a:rPr>
              <a:t>udenfor vores kontrol </a:t>
            </a:r>
            <a:r>
              <a:rPr lang="da-DK" sz="1600" dirty="0">
                <a:solidFill>
                  <a:srgbClr val="1B4255"/>
                </a:solidFill>
              </a:rPr>
              <a:t>i denne tid, f.eks. den finansielle krise, sundhedssituationen, genåbningsplaner, arbejdsbelastningen mv. Når vi tænker på disse ting kan vi blive bekymrede, urolige og tappet for energi.</a:t>
            </a:r>
          </a:p>
          <a:p>
            <a:pPr marL="0" indent="0">
              <a:buNone/>
            </a:pPr>
            <a:endParaRPr lang="da-DK" sz="1600" dirty="0">
              <a:solidFill>
                <a:srgbClr val="1B4255"/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rgbClr val="1B4255"/>
                </a:solidFill>
              </a:rPr>
              <a:t>På den anden side er der mange ting der rent faktisk </a:t>
            </a:r>
            <a:r>
              <a:rPr lang="da-DK" sz="1600" b="1" dirty="0">
                <a:solidFill>
                  <a:srgbClr val="1B4255"/>
                </a:solidFill>
              </a:rPr>
              <a:t>fungerer og virker,</a:t>
            </a:r>
            <a:r>
              <a:rPr lang="da-DK" sz="1600" dirty="0">
                <a:solidFill>
                  <a:srgbClr val="1B4255"/>
                </a:solidFill>
              </a:rPr>
              <a:t> </a:t>
            </a:r>
            <a:r>
              <a:rPr lang="da-DK" sz="1600" dirty="0" err="1">
                <a:solidFill>
                  <a:srgbClr val="1B4255"/>
                </a:solidFill>
              </a:rPr>
              <a:t>bla</a:t>
            </a:r>
            <a:r>
              <a:rPr lang="da-DK" sz="1600" dirty="0">
                <a:solidFill>
                  <a:srgbClr val="1B4255"/>
                </a:solidFill>
              </a:rPr>
              <a:t> på arbejdet. Når vi fokuserer på dét, der virker, og det vi kan gøre noget ved, hjælper det os og giver os følelser af </a:t>
            </a:r>
            <a:r>
              <a:rPr lang="da-DK" sz="1600" b="1" dirty="0">
                <a:solidFill>
                  <a:srgbClr val="1B4255"/>
                </a:solidFill>
              </a:rPr>
              <a:t>styrke, glæde og kontrol</a:t>
            </a:r>
            <a:r>
              <a:rPr lang="da-DK" sz="1600" dirty="0">
                <a:solidFill>
                  <a:srgbClr val="1B4255"/>
                </a:solidFill>
              </a:rPr>
              <a:t>.</a:t>
            </a:r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5" name="Tekstfelt 17">
            <a:extLst>
              <a:ext uri="{FF2B5EF4-FFF2-40B4-BE49-F238E27FC236}">
                <a16:creationId xmlns:a16="http://schemas.microsoft.com/office/drawing/2014/main" id="{331A8858-BF27-40A9-A495-DCF58E28DE63}"/>
              </a:ext>
            </a:extLst>
          </p:cNvPr>
          <p:cNvSpPr txBox="1"/>
          <p:nvPr/>
        </p:nvSpPr>
        <p:spPr>
          <a:xfrm>
            <a:off x="918609" y="3861048"/>
            <a:ext cx="7741617" cy="206210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bg1"/>
                </a:solidFill>
              </a:rPr>
              <a:t>Gør dig umage med dit arbejde og det, du selv kan kontrollere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bg1"/>
                </a:solidFill>
              </a:rPr>
              <a:t>Tal om det, der lykkes.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bg1"/>
                </a:solidFill>
              </a:rPr>
              <a:t>Hjælp dine kolleger med at finde løsninger på de problemer der opstår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bg1"/>
                </a:solidFill>
              </a:rPr>
              <a:t>Vær generøs i din videndeling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6" name="Rektangel: afrundede hjørner 6">
            <a:extLst>
              <a:ext uri="{FF2B5EF4-FFF2-40B4-BE49-F238E27FC236}">
                <a16:creationId xmlns:a16="http://schemas.microsoft.com/office/drawing/2014/main" id="{CCEBDEF7-6641-43F7-8B60-604A5ECCEE7D}"/>
              </a:ext>
            </a:extLst>
          </p:cNvPr>
          <p:cNvSpPr/>
          <p:nvPr/>
        </p:nvSpPr>
        <p:spPr>
          <a:xfrm>
            <a:off x="467544" y="637767"/>
            <a:ext cx="8192682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Fokuser på det, der virker og som du kan kontrollere</a:t>
            </a:r>
          </a:p>
        </p:txBody>
      </p:sp>
      <p:pic>
        <p:nvPicPr>
          <p:cNvPr id="7" name="Grafik 6" descr="Rat">
            <a:extLst>
              <a:ext uri="{FF2B5EF4-FFF2-40B4-BE49-F238E27FC236}">
                <a16:creationId xmlns:a16="http://schemas.microsoft.com/office/drawing/2014/main" id="{266F28EA-0ED3-439F-BA71-1C15C8785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4672" y="637767"/>
            <a:ext cx="698376" cy="698376"/>
          </a:xfrm>
          <a:prstGeom prst="rect">
            <a:avLst/>
          </a:prstGeom>
        </p:spPr>
      </p:pic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4A5914D1-1C76-41E5-9F51-148E4F1FFCAA}"/>
              </a:ext>
            </a:extLst>
          </p:cNvPr>
          <p:cNvSpPr/>
          <p:nvPr/>
        </p:nvSpPr>
        <p:spPr>
          <a:xfrm>
            <a:off x="9324528" y="316725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6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27D6288-2E28-42A5-A084-1300BA5E7FCB}"/>
              </a:ext>
            </a:extLst>
          </p:cNvPr>
          <p:cNvSpPr txBox="1">
            <a:spLocks/>
          </p:cNvSpPr>
          <p:nvPr/>
        </p:nvSpPr>
        <p:spPr>
          <a:xfrm>
            <a:off x="25208" y="1616213"/>
            <a:ext cx="8636762" cy="1536061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08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600"/>
          </a:p>
          <a:p>
            <a:pPr marL="285750" indent="-285750"/>
            <a:endParaRPr lang="da-DK" sz="1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A154BAC-41C8-421D-ACAE-FD3BF34FCC17}"/>
              </a:ext>
            </a:extLst>
          </p:cNvPr>
          <p:cNvSpPr/>
          <p:nvPr/>
        </p:nvSpPr>
        <p:spPr>
          <a:xfrm>
            <a:off x="1024249" y="1556792"/>
            <a:ext cx="5505450" cy="49560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4EFD9AD-21FA-46EB-AEF8-54174FD1741A}"/>
              </a:ext>
            </a:extLst>
          </p:cNvPr>
          <p:cNvSpPr txBox="1"/>
          <p:nvPr/>
        </p:nvSpPr>
        <p:spPr>
          <a:xfrm flipH="1">
            <a:off x="2326658" y="5382404"/>
            <a:ext cx="30487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rgbClr val="000000"/>
                </a:solidFill>
              </a:rPr>
              <a:t>Bekymrings cirklen</a:t>
            </a:r>
          </a:p>
          <a:p>
            <a:pPr algn="ctr"/>
            <a:endParaRPr lang="da-DK" sz="1000" dirty="0">
              <a:solidFill>
                <a:srgbClr val="000000"/>
              </a:solidFill>
            </a:endParaRPr>
          </a:p>
          <a:p>
            <a:pPr algn="ctr"/>
            <a:r>
              <a:rPr lang="da-DK" sz="1600" i="1" dirty="0">
                <a:solidFill>
                  <a:srgbClr val="000000"/>
                </a:solidFill>
              </a:rPr>
              <a:t>At være reaktiv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9B0D0DE-09BF-4676-B5D2-90006F5F56B2}"/>
              </a:ext>
            </a:extLst>
          </p:cNvPr>
          <p:cNvSpPr txBox="1"/>
          <p:nvPr/>
        </p:nvSpPr>
        <p:spPr>
          <a:xfrm flipH="1">
            <a:off x="6485120" y="1616213"/>
            <a:ext cx="22323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</a:rPr>
              <a:t>Hvad jeg kan påvirke og kontrollere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36C31B2-7C0A-4D59-86DD-6AB3E5D1205B}"/>
              </a:ext>
            </a:extLst>
          </p:cNvPr>
          <p:cNvSpPr txBox="1"/>
          <p:nvPr/>
        </p:nvSpPr>
        <p:spPr>
          <a:xfrm flipH="1">
            <a:off x="6395907" y="4111502"/>
            <a:ext cx="253330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</a:rPr>
              <a:t>Hvad jeg ikke kan påvirke eller kontrollere</a:t>
            </a:r>
          </a:p>
        </p:txBody>
      </p:sp>
      <p:cxnSp>
        <p:nvCxnSpPr>
          <p:cNvPr id="9" name="Lige pilforbindelse 24">
            <a:extLst>
              <a:ext uri="{FF2B5EF4-FFF2-40B4-BE49-F238E27FC236}">
                <a16:creationId xmlns:a16="http://schemas.microsoft.com/office/drawing/2014/main" id="{18724126-D9A3-4998-9F23-346505FC1B15}"/>
              </a:ext>
            </a:extLst>
          </p:cNvPr>
          <p:cNvCxnSpPr>
            <a:cxnSpLocks/>
          </p:cNvCxnSpPr>
          <p:nvPr/>
        </p:nvCxnSpPr>
        <p:spPr>
          <a:xfrm flipV="1">
            <a:off x="4518111" y="2036237"/>
            <a:ext cx="1960995" cy="1635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3CBCFD74-1E84-4E7E-9CC6-9F6A19AC7C27}"/>
              </a:ext>
            </a:extLst>
          </p:cNvPr>
          <p:cNvSpPr/>
          <p:nvPr/>
        </p:nvSpPr>
        <p:spPr>
          <a:xfrm>
            <a:off x="2762903" y="3142288"/>
            <a:ext cx="2121367" cy="180390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DC65AF2-8CC4-4CE7-9AE3-3092DE37A6CB}"/>
              </a:ext>
            </a:extLst>
          </p:cNvPr>
          <p:cNvSpPr txBox="1"/>
          <p:nvPr/>
        </p:nvSpPr>
        <p:spPr>
          <a:xfrm flipH="1">
            <a:off x="2838752" y="3566777"/>
            <a:ext cx="202451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Kontrol cirklen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  <a:p>
            <a:pPr algn="ctr"/>
            <a:r>
              <a:rPr lang="da-DK" sz="1600" i="1" dirty="0">
                <a:solidFill>
                  <a:schemeClr val="bg1"/>
                </a:solidFill>
              </a:rPr>
              <a:t>At være proaktiv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300D0DC-D168-4717-B8CC-17450D31ECF1}"/>
              </a:ext>
            </a:extLst>
          </p:cNvPr>
          <p:cNvSpPr txBox="1"/>
          <p:nvPr/>
        </p:nvSpPr>
        <p:spPr>
          <a:xfrm flipH="1">
            <a:off x="6500110" y="2285381"/>
            <a:ext cx="232490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rgbClr val="000000"/>
                </a:solidFill>
              </a:rPr>
              <a:t>Måden jeg taler med en kollega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rgbClr val="000000"/>
                </a:solidFill>
              </a:rPr>
              <a:t>Feedback til min leder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rgbClr val="000000"/>
                </a:solidFill>
              </a:rPr>
              <a:t>Måden jeg møder en patient på</a:t>
            </a:r>
          </a:p>
          <a:p>
            <a:pPr algn="l"/>
            <a:endParaRPr lang="da-DK" dirty="0">
              <a:solidFill>
                <a:srgbClr val="000000"/>
              </a:solidFill>
            </a:endParaRPr>
          </a:p>
          <a:p>
            <a:pPr algn="l"/>
            <a:endParaRPr lang="da-DK" dirty="0">
              <a:solidFill>
                <a:srgbClr val="000000"/>
              </a:solidFill>
            </a:endParaRPr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2EAA5F50-B3EE-4DD5-B395-8EDB524E2E22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917458" y="4388501"/>
            <a:ext cx="1478449" cy="11914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: afrundede hjørner 6">
            <a:extLst>
              <a:ext uri="{FF2B5EF4-FFF2-40B4-BE49-F238E27FC236}">
                <a16:creationId xmlns:a16="http://schemas.microsoft.com/office/drawing/2014/main" id="{021BBD83-E3B2-46FD-A026-0E4355C6B355}"/>
              </a:ext>
            </a:extLst>
          </p:cNvPr>
          <p:cNvSpPr/>
          <p:nvPr/>
        </p:nvSpPr>
        <p:spPr>
          <a:xfrm>
            <a:off x="467544" y="637767"/>
            <a:ext cx="8192682" cy="75036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da-DK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Fokuser på det, der virker og som du kan kontrollere</a:t>
            </a:r>
          </a:p>
        </p:txBody>
      </p:sp>
      <p:pic>
        <p:nvPicPr>
          <p:cNvPr id="15" name="Grafik 14" descr="Rat">
            <a:extLst>
              <a:ext uri="{FF2B5EF4-FFF2-40B4-BE49-F238E27FC236}">
                <a16:creationId xmlns:a16="http://schemas.microsoft.com/office/drawing/2014/main" id="{106DD5AC-E18D-4644-B0C4-ADEE0A7B4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4672" y="637767"/>
            <a:ext cx="698376" cy="698376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73F1CD88-35E8-4087-B186-1BD44F431B64}"/>
              </a:ext>
            </a:extLst>
          </p:cNvPr>
          <p:cNvSpPr txBox="1"/>
          <p:nvPr/>
        </p:nvSpPr>
        <p:spPr>
          <a:xfrm flipH="1">
            <a:off x="6246998" y="4736715"/>
            <a:ext cx="23249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rgbClr val="000000"/>
                </a:solidFill>
              </a:rPr>
              <a:t>Verdenssituationen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rgbClr val="000000"/>
                </a:solidFill>
              </a:rPr>
              <a:t>Mine kollegers adfærd</a:t>
            </a:r>
          </a:p>
        </p:txBody>
      </p:sp>
    </p:spTree>
    <p:extLst>
      <p:ext uri="{BB962C8B-B14F-4D97-AF65-F5344CB8AC3E}">
        <p14:creationId xmlns:p14="http://schemas.microsoft.com/office/powerpoint/2010/main" val="1948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2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26E08E82D81A4E8FC90803426AF796" ma:contentTypeVersion="1" ma:contentTypeDescription="Opret et nyt dokument." ma:contentTypeScope="" ma:versionID="3f4edf08216dd0b5a2d61647c6b86da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6d1302ba78386ef361c56514509a3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internalName="PublishingStartDate">
      <xsd:simpleType>
        <xsd:restriction base="dms:Unknown"/>
      </xsd:simpleType>
    </xsd:element>
    <xsd:element name="PublishingExpirationDate" ma:index="9" nillable="true" ma:displayName="Slutdato for planlægning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31527B-CE55-4F15-90EC-436360F48E61}"/>
</file>

<file path=customXml/itemProps2.xml><?xml version="1.0" encoding="utf-8"?>
<ds:datastoreItem xmlns:ds="http://schemas.openxmlformats.org/officeDocument/2006/customXml" ds:itemID="{B180C63C-F843-42FF-9FAB-63E528E24CD2}"/>
</file>

<file path=customXml/itemProps3.xml><?xml version="1.0" encoding="utf-8"?>
<ds:datastoreItem xmlns:ds="http://schemas.openxmlformats.org/officeDocument/2006/customXml" ds:itemID="{C818592C-893A-4987-B64E-D734250378AA}"/>
</file>

<file path=docProps/app.xml><?xml version="1.0" encoding="utf-8"?>
<Properties xmlns="http://schemas.openxmlformats.org/officeDocument/2006/extended-properties" xmlns:vt="http://schemas.openxmlformats.org/officeDocument/2006/docPropsVTypes">
  <TotalTime>7174</TotalTime>
  <Words>1059</Words>
  <Application>Microsoft Office PowerPoint</Application>
  <PresentationFormat>Skærmshow (4:3)</PresentationFormat>
  <Paragraphs>146</Paragraphs>
  <Slides>12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Kontortema</vt:lpstr>
      <vt:lpstr>think-cell Slide</vt:lpstr>
      <vt:lpstr>PowerPoint-præsentation</vt:lpstr>
      <vt:lpstr>Trivsel og arbejdsevne i en Corona-tid</vt:lpstr>
      <vt:lpstr>Belastningsfaktorer i en Coronatid</vt:lpstr>
      <vt:lpstr>Stresstrappen Udviklingen fra trivsel til stress</vt:lpstr>
      <vt:lpstr>Sådan passer du godt på dig selv i en krisetid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Afslutning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og trivsel i det moderne arbejde</dc:title>
  <dc:creator>Marie Kingston</dc:creator>
  <cp:lastModifiedBy>Moede Lokaler</cp:lastModifiedBy>
  <cp:revision>152</cp:revision>
  <dcterms:created xsi:type="dcterms:W3CDTF">2013-04-09T07:08:33Z</dcterms:created>
  <dcterms:modified xsi:type="dcterms:W3CDTF">2020-06-23T15:52:32Z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0x0101005826E08E82D81A4E8FC90803426AF796</vt:lpwstr>
  </property>
</Properties>
</file>