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9"/>
  </p:notesMasterIdLst>
  <p:handoutMasterIdLst>
    <p:handoutMasterId r:id="rId10"/>
  </p:handoutMasterIdLst>
  <p:sldIdLst>
    <p:sldId id="356" r:id="rId2"/>
    <p:sldId id="531" r:id="rId3"/>
    <p:sldId id="525" r:id="rId4"/>
    <p:sldId id="526" r:id="rId5"/>
    <p:sldId id="527" r:id="rId6"/>
    <p:sldId id="528" r:id="rId7"/>
    <p:sldId id="529" r:id="rId8"/>
  </p:sldIdLst>
  <p:sldSz cx="9906000" cy="6858000" type="A4"/>
  <p:notesSz cx="6805613" cy="9944100"/>
  <p:embeddedFontLst>
    <p:embeddedFont>
      <p:font typeface="Calibri" panose="020F0502020204030204" pitchFamily="34" charset="0"/>
      <p:regular r:id="rId11"/>
      <p:bold r:id="rId12"/>
      <p:italic r:id="rId13"/>
      <p:boldItalic r:id="rId14"/>
    </p:embeddedFont>
    <p:embeddedFont>
      <p:font typeface="Verdana" panose="020B0604030504040204" pitchFamily="34" charset="0"/>
      <p:regular r:id="rId15"/>
      <p:bold r:id="rId16"/>
      <p:italic r:id="rId17"/>
      <p:boldItalic r:id="rId18"/>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E5CA70EA-7004-4223-B1AD-D330C3CDC05D}">
          <p14:sldIdLst>
            <p14:sldId id="356"/>
            <p14:sldId id="531"/>
            <p14:sldId id="525"/>
            <p14:sldId id="526"/>
            <p14:sldId id="527"/>
            <p14:sldId id="528"/>
            <p14:sldId id="529"/>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3A"/>
    <a:srgbClr val="3B74B2"/>
    <a:srgbClr val="73D2C2"/>
    <a:srgbClr val="002344"/>
    <a:srgbClr val="2A588D"/>
    <a:srgbClr val="DF5933"/>
    <a:srgbClr val="F3F3F3"/>
    <a:srgbClr val="151F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72" autoAdjust="0"/>
    <p:restoredTop sz="93883" autoAdjust="0"/>
  </p:normalViewPr>
  <p:slideViewPr>
    <p:cSldViewPr>
      <p:cViewPr varScale="1">
        <p:scale>
          <a:sx n="114" d="100"/>
          <a:sy n="114" d="100"/>
        </p:scale>
        <p:origin x="1344" y="10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0" d="100"/>
          <a:sy n="80" d="100"/>
        </p:scale>
        <p:origin x="401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E7D46B14-5C66-6964-0B23-A1193462793A}"/>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2A11B47D-B9EB-4C2B-44F2-BDE5E3792460}"/>
              </a:ext>
            </a:extLst>
          </p:cNvPr>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B41A9E42-EF41-449C-914C-F70FE07C0008}" type="datetimeFigureOut">
              <a:rPr lang="da-DK" smtClean="0"/>
              <a:t>20-03-2023</a:t>
            </a:fld>
            <a:endParaRPr lang="da-DK"/>
          </a:p>
        </p:txBody>
      </p:sp>
      <p:sp>
        <p:nvSpPr>
          <p:cNvPr id="4" name="Pladsholder til sidefod 3">
            <a:extLst>
              <a:ext uri="{FF2B5EF4-FFF2-40B4-BE49-F238E27FC236}">
                <a16:creationId xmlns:a16="http://schemas.microsoft.com/office/drawing/2014/main" id="{B483DFA2-FA6D-88B9-2EE8-A74FFFFEA27C}"/>
              </a:ext>
            </a:extLst>
          </p:cNvPr>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097BD53A-8E70-3CFE-79D8-49D9DC7B4DEB}"/>
              </a:ext>
            </a:extLst>
          </p:cNvPr>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1C8E1696-E15E-4177-A497-8B87E4DFD619}" type="slidenum">
              <a:rPr lang="da-DK" smtClean="0"/>
              <a:t>‹nr.›</a:t>
            </a:fld>
            <a:endParaRPr lang="da-DK"/>
          </a:p>
        </p:txBody>
      </p:sp>
    </p:spTree>
    <p:extLst>
      <p:ext uri="{BB962C8B-B14F-4D97-AF65-F5344CB8AC3E}">
        <p14:creationId xmlns:p14="http://schemas.microsoft.com/office/powerpoint/2010/main" val="365308334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2" userDrawn="1">
          <p15:clr>
            <a:srgbClr val="F26B43"/>
          </p15:clr>
        </p15:guide>
        <p15:guide id="2" pos="2143"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05DFD8C1-339D-4FA7-8D78-CC99BA58D07D}" type="datetimeFigureOut">
              <a:rPr lang="da-DK" smtClean="0"/>
              <a:t>20-03-2023</a:t>
            </a:fld>
            <a:endParaRPr lang="da-DK"/>
          </a:p>
        </p:txBody>
      </p:sp>
      <p:sp>
        <p:nvSpPr>
          <p:cNvPr id="4" name="Pladsholder til diasbillede 3"/>
          <p:cNvSpPr>
            <a:spLocks noGrp="1" noRot="1" noChangeAspect="1"/>
          </p:cNvSpPr>
          <p:nvPr>
            <p:ph type="sldImg" idx="2"/>
          </p:nvPr>
        </p:nvSpPr>
        <p:spPr>
          <a:xfrm>
            <a:off x="709613" y="746125"/>
            <a:ext cx="5386387" cy="3729038"/>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258E3CBC-F393-4FED-A890-AE9405A6C347}" type="slidenum">
              <a:rPr lang="da-DK" smtClean="0"/>
              <a:t>‹nr.›</a:t>
            </a:fld>
            <a:endParaRPr lang="da-DK"/>
          </a:p>
        </p:txBody>
      </p:sp>
    </p:spTree>
    <p:extLst>
      <p:ext uri="{BB962C8B-B14F-4D97-AF65-F5344CB8AC3E}">
        <p14:creationId xmlns:p14="http://schemas.microsoft.com/office/powerpoint/2010/main" val="387969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st.dk/-/media/Udgivelser/2022/Ulighed/8947-SST-Rapport-Ulighed-i-moedet_TILG.ash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Hovedprincippet om ’let og lige adgang til sundhedsvæsenet’ i Sundhedslovens §2 udtrykker et ideal om sundhedsvæsenet: at det som en ’ligestillende’ institution kan være med til at kompensere for den ulighed i sundhedstilstanden, som sociale mekanismer i ’samfundet’ i en vis forstand er med til at skabe. Hospitaler, praktiserende læger etc. mindsker lidelser og konsekvenser af sygdom og bidrager også til at mindske dødeligheden. Det er dog også dokumenteret, at sygdom træffer sociale grupper skævt (prævalens), og at disse får mindre og ringere behandling i sundhedsvæsenet (udfald).</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Et eksempel er således kræftpatienter, som har en kort uddannelse, lav indkomst eller bor alene. Disse er dårligere stillet i deres kræftforløb end patienter med lang uddannelse, høj indkomst eller samboende partner. Ikke alene er der ulighed i forekomsten, idet mange kræftformer</a:t>
            </a:r>
            <a:r>
              <a:rPr lang="da-DK" sz="1200" i="1" kern="120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forekommer hyppigere blandt personer, som har en kort uddannelse, lav indkomst eller bor alene, der er også social ulighed i diagnosticeringen og behandlingen, idet de fleste kræftformer opdages i et senere stadie blandt personer med kort uddannelse, lav indkomst eller der bor alene. Kræftknuder er oftere større og har oftere spredt sig til flere steder i kroppen, hvilket har betydning for både behandling, senfølger og overlevelse.</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Et endnu mere systematisk anlagt eksempel er Rigsrevisionens beretning om forskelle i behandlingskvaliteten på sygehusene. Mens det velkendte formål ’let og lige adgang’ i Sundhedslovens §2, kan siges at sikre lige muligheder i adgangen til sundhed, er det det mindre kendte formål i selvsamme §2 om ’behandling af høj kvalitet’, der skal sikre det lige udfald af en given behandling. Det er dette formål Rigsrevisionen holder frem for Sundhedsministeriet og regionerne i deres rapport fra 2019. Heri konkluderes det, at dårligt stillede patienter får en ringere behandling, når de er i kontakt med sundhedsvæsenet. Patienter, som er dårligt stillede på en række parametre som alder, uddannelse, indkomst, samlivsstatus, arbejdsmarkedstilknytning, sværhedsgrad af aktuel sygdom, fik sjældnere en behandling, som fulgte retningslinjerne for sygdomme der blev undersøgt (hjertesvigt, slagtilfælde (apopleksi), KOL og hoftenære lårbensbrud). I dele af perioden undersøgt (2007-2016) blev forskellene ikke mindre, men tværtimod større (registreret som et fald i opfyldelsen af det nationale mål om behandling af høj kvalitet i perioden 2015-2017 på landsplan og i alle regioner fra 63,5% til 57,5%)</a:t>
            </a:r>
            <a:r>
              <a:rPr lang="da-DK" dirty="0">
                <a:effectLst/>
              </a:rPr>
              <a:t> </a:t>
            </a:r>
            <a:r>
              <a:rPr lang="da-DK" sz="1200" i="1" kern="1200" dirty="0">
                <a:solidFill>
                  <a:schemeClr val="tx1"/>
                </a:solidFill>
                <a:effectLst/>
                <a:latin typeface="+mn-lt"/>
                <a:ea typeface="+mn-ea"/>
                <a:cs typeface="+mn-cs"/>
              </a:rPr>
              <a:t>Social ulighed i mødet med sundhedsvæsenet</a:t>
            </a:r>
            <a:r>
              <a:rPr lang="da-DK" sz="1200" kern="1200" dirty="0">
                <a:solidFill>
                  <a:schemeClr val="tx1"/>
                </a:solidFill>
                <a:effectLst/>
                <a:latin typeface="+mn-lt"/>
                <a:ea typeface="+mn-ea"/>
                <a:cs typeface="+mn-cs"/>
              </a:rPr>
              <a:t>, Sundhedsstyrelsen 2022, s. 9. </a:t>
            </a:r>
            <a:r>
              <a:rPr lang="da-DK" sz="1200" kern="1200" dirty="0">
                <a:solidFill>
                  <a:schemeClr val="tx1"/>
                </a:solidFill>
                <a:effectLst/>
                <a:latin typeface="+mn-lt"/>
                <a:ea typeface="+mn-ea"/>
                <a:cs typeface="+mn-cs"/>
                <a:hlinkClick r:id="rId3"/>
              </a:rPr>
              <a:t>Social ulighed i mødet med sundhedsvæsenet (sst.dk)</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Forskningsresultater/Maja </a:t>
            </a:r>
            <a:r>
              <a:rPr lang="da-DK" sz="1200" kern="1200" dirty="0" err="1">
                <a:solidFill>
                  <a:schemeClr val="tx1"/>
                </a:solidFill>
                <a:effectLst/>
                <a:latin typeface="+mn-lt"/>
                <a:ea typeface="+mn-ea"/>
                <a:cs typeface="+mn-cs"/>
              </a:rPr>
              <a:t>Halgren</a:t>
            </a:r>
            <a:r>
              <a:rPr lang="da-DK" sz="1200" kern="1200" dirty="0">
                <a:solidFill>
                  <a:schemeClr val="tx1"/>
                </a:solidFill>
                <a:effectLst/>
                <a:latin typeface="+mn-lt"/>
                <a:ea typeface="+mn-ea"/>
                <a:cs typeface="+mn-cs"/>
              </a:rPr>
              <a:t> Olsen og Susanne Dalton</a:t>
            </a:r>
          </a:p>
          <a:p>
            <a:endParaRPr lang="da-DK" dirty="0"/>
          </a:p>
        </p:txBody>
      </p:sp>
      <p:sp>
        <p:nvSpPr>
          <p:cNvPr id="4" name="Pladsholder til slidenummer 3"/>
          <p:cNvSpPr>
            <a:spLocks noGrp="1"/>
          </p:cNvSpPr>
          <p:nvPr>
            <p:ph type="sldNum" sz="quarter" idx="5"/>
          </p:nvPr>
        </p:nvSpPr>
        <p:spPr/>
        <p:txBody>
          <a:bodyPr/>
          <a:lstStyle/>
          <a:p>
            <a:fld id="{258E3CBC-F393-4FED-A890-AE9405A6C347}" type="slidenum">
              <a:rPr lang="da-DK" smtClean="0"/>
              <a:t>1</a:t>
            </a:fld>
            <a:endParaRPr lang="da-DK"/>
          </a:p>
        </p:txBody>
      </p:sp>
    </p:spTree>
    <p:extLst>
      <p:ext uri="{BB962C8B-B14F-4D97-AF65-F5344CB8AC3E}">
        <p14:creationId xmlns:p14="http://schemas.microsoft.com/office/powerpoint/2010/main" val="166597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orange">
    <p:spTree>
      <p:nvGrpSpPr>
        <p:cNvPr id="1" name=""/>
        <p:cNvGrpSpPr/>
        <p:nvPr/>
      </p:nvGrpSpPr>
      <p:grpSpPr>
        <a:xfrm>
          <a:off x="0" y="0"/>
          <a:ext cx="0" cy="0"/>
          <a:chOff x="0" y="0"/>
          <a:chExt cx="0" cy="0"/>
        </a:xfrm>
      </p:grpSpPr>
      <p:sp>
        <p:nvSpPr>
          <p:cNvPr id="2" name="Titel 1"/>
          <p:cNvSpPr>
            <a:spLocks noGrp="1"/>
          </p:cNvSpPr>
          <p:nvPr>
            <p:ph type="ctrTitle"/>
          </p:nvPr>
        </p:nvSpPr>
        <p:spPr>
          <a:xfrm>
            <a:off x="488504" y="2130428"/>
            <a:ext cx="7488832" cy="1470025"/>
          </a:xfrm>
        </p:spPr>
        <p:txBody>
          <a:bodyPr lIns="0" anchor="b"/>
          <a:lstStyle>
            <a:lvl1pPr>
              <a:defRPr b="1" i="0" baseline="0">
                <a:solidFill>
                  <a:schemeClr val="bg1"/>
                </a:solidFill>
                <a:latin typeface="Calibri" panose="020F0502020204030204" pitchFamily="34" charset="0"/>
                <a:cs typeface="Calibri" panose="020F0502020204030204" pitchFamily="34" charset="0"/>
              </a:defRPr>
            </a:lvl1pPr>
          </a:lstStyle>
          <a:p>
            <a:r>
              <a:rPr lang="da-DK" dirty="0"/>
              <a:t>Klik for at redigere i master</a:t>
            </a:r>
          </a:p>
        </p:txBody>
      </p:sp>
      <p:sp>
        <p:nvSpPr>
          <p:cNvPr id="3" name="Undertitel 2"/>
          <p:cNvSpPr>
            <a:spLocks noGrp="1"/>
          </p:cNvSpPr>
          <p:nvPr>
            <p:ph type="subTitle" idx="1"/>
          </p:nvPr>
        </p:nvSpPr>
        <p:spPr>
          <a:xfrm>
            <a:off x="1352600" y="3764632"/>
            <a:ext cx="6696744" cy="1752600"/>
          </a:xfrm>
        </p:spPr>
        <p:txBody>
          <a:bodyPr lIns="0" tIns="0" rIns="0" bIns="0"/>
          <a:lstStyle>
            <a:lvl1pPr marL="0" indent="0" algn="l">
              <a:buNone/>
              <a:defRPr sz="2800">
                <a:solidFill>
                  <a:schemeClr val="bg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sp>
        <p:nvSpPr>
          <p:cNvPr id="4" name="Pladsholder til dato 3"/>
          <p:cNvSpPr>
            <a:spLocks noGrp="1"/>
          </p:cNvSpPr>
          <p:nvPr>
            <p:ph type="dt" sz="half" idx="10"/>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0312F92C-1451-9B43-805E-9F7B529F2E06}" type="datetime1">
              <a:rPr lang="da-DK" smtClean="0"/>
              <a:t>20-03-2023</a:t>
            </a:fld>
            <a:endParaRPr lang="da-DK" dirty="0"/>
          </a:p>
        </p:txBody>
      </p:sp>
      <p:sp>
        <p:nvSpPr>
          <p:cNvPr id="5" name="Pladsholder til sidefod 4"/>
          <p:cNvSpPr>
            <a:spLocks noGrp="1"/>
          </p:cNvSpPr>
          <p:nvPr>
            <p:ph type="ftr" sz="quarter" idx="11"/>
          </p:nvPr>
        </p:nvSpPr>
        <p:spPr/>
        <p:txBody>
          <a:bodyPr/>
          <a:lstStyle>
            <a:lvl1pPr>
              <a:defRPr>
                <a:solidFill>
                  <a:schemeClr val="bg1"/>
                </a:solidFill>
                <a:latin typeface="Calibri" panose="020F0502020204030204" pitchFamily="34" charset="0"/>
                <a:cs typeface="Calibri" panose="020F0502020204030204" pitchFamily="34" charset="0"/>
              </a:defRPr>
            </a:lvl1pPr>
          </a:lstStyle>
          <a:p>
            <a:r>
              <a:rPr lang="da-DK"/>
              <a:t>Det Etiske Råd i overskrifter</a:t>
            </a:r>
            <a:endParaRPr lang="da-DK" dirty="0"/>
          </a:p>
        </p:txBody>
      </p:sp>
      <p:sp>
        <p:nvSpPr>
          <p:cNvPr id="6" name="Pladsholder til diasnummer 5"/>
          <p:cNvSpPr>
            <a:spLocks noGrp="1"/>
          </p:cNvSpPr>
          <p:nvPr>
            <p:ph type="sldNum" sz="quarter" idx="12"/>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FDCD7B39-A45A-48B5-B1D7-9306F2099B16}" type="slidenum">
              <a:rPr lang="da-DK" smtClean="0"/>
              <a:pPr/>
              <a:t>‹nr.›</a:t>
            </a:fld>
            <a:endParaRPr lang="da-DK" dirty="0"/>
          </a:p>
        </p:txBody>
      </p:sp>
      <p:cxnSp>
        <p:nvCxnSpPr>
          <p:cNvPr id="7" name="Lige forbindelse 6"/>
          <p:cNvCxnSpPr/>
          <p:nvPr userDrawn="1"/>
        </p:nvCxnSpPr>
        <p:spPr>
          <a:xfrm>
            <a:off x="560512" y="3883496"/>
            <a:ext cx="62477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nual Input 10"/>
          <p:cNvSpPr/>
          <p:nvPr userDrawn="1"/>
        </p:nvSpPr>
        <p:spPr>
          <a:xfrm>
            <a:off x="-5721" y="4881041"/>
            <a:ext cx="9911721" cy="19828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10 h 10000"/>
              <a:gd name="connsiteX0" fmla="*/ 7 w 10000"/>
              <a:gd name="connsiteY0" fmla="*/ 5166 h 10000"/>
              <a:gd name="connsiteX1" fmla="*/ 10000 w 10000"/>
              <a:gd name="connsiteY1" fmla="*/ 0 h 10000"/>
              <a:gd name="connsiteX2" fmla="*/ 10000 w 10000"/>
              <a:gd name="connsiteY2" fmla="*/ 10000 h 10000"/>
              <a:gd name="connsiteX3" fmla="*/ 0 w 10000"/>
              <a:gd name="connsiteY3" fmla="*/ 10000 h 10000"/>
              <a:gd name="connsiteX4" fmla="*/ 7 w 10000"/>
              <a:gd name="connsiteY4" fmla="*/ 5166 h 10000"/>
              <a:gd name="connsiteX0" fmla="*/ 0 w 10000"/>
              <a:gd name="connsiteY0" fmla="*/ 516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166 h 10000"/>
              <a:gd name="connsiteX0" fmla="*/ 0 w 10000"/>
              <a:gd name="connsiteY0" fmla="*/ 5166 h 10030"/>
              <a:gd name="connsiteX1" fmla="*/ 10000 w 10000"/>
              <a:gd name="connsiteY1" fmla="*/ 0 h 10030"/>
              <a:gd name="connsiteX2" fmla="*/ 10000 w 10000"/>
              <a:gd name="connsiteY2" fmla="*/ 10000 h 10030"/>
              <a:gd name="connsiteX3" fmla="*/ 2778 w 10000"/>
              <a:gd name="connsiteY3" fmla="*/ 10030 h 10030"/>
              <a:gd name="connsiteX4" fmla="*/ 0 w 10000"/>
              <a:gd name="connsiteY4" fmla="*/ 5166 h 10030"/>
              <a:gd name="connsiteX0" fmla="*/ 0 w 10000"/>
              <a:gd name="connsiteY0" fmla="*/ 5166 h 10030"/>
              <a:gd name="connsiteX1" fmla="*/ 2775 w 10000"/>
              <a:gd name="connsiteY1" fmla="*/ 3719 h 10030"/>
              <a:gd name="connsiteX2" fmla="*/ 10000 w 10000"/>
              <a:gd name="connsiteY2" fmla="*/ 0 h 10030"/>
              <a:gd name="connsiteX3" fmla="*/ 10000 w 10000"/>
              <a:gd name="connsiteY3" fmla="*/ 10000 h 10030"/>
              <a:gd name="connsiteX4" fmla="*/ 2778 w 10000"/>
              <a:gd name="connsiteY4" fmla="*/ 10030 h 10030"/>
              <a:gd name="connsiteX5" fmla="*/ 0 w 10000"/>
              <a:gd name="connsiteY5" fmla="*/ 5166 h 10030"/>
              <a:gd name="connsiteX0" fmla="*/ 905 w 8127"/>
              <a:gd name="connsiteY0" fmla="*/ 10030 h 10030"/>
              <a:gd name="connsiteX1" fmla="*/ 902 w 8127"/>
              <a:gd name="connsiteY1" fmla="*/ 3719 h 10030"/>
              <a:gd name="connsiteX2" fmla="*/ 8127 w 8127"/>
              <a:gd name="connsiteY2" fmla="*/ 0 h 10030"/>
              <a:gd name="connsiteX3" fmla="*/ 8127 w 8127"/>
              <a:gd name="connsiteY3" fmla="*/ 10000 h 10030"/>
              <a:gd name="connsiteX4" fmla="*/ 905 w 8127"/>
              <a:gd name="connsiteY4" fmla="*/ 10030 h 10030"/>
              <a:gd name="connsiteX0" fmla="*/ 1114 w 10000"/>
              <a:gd name="connsiteY0" fmla="*/ 10000 h 10042"/>
              <a:gd name="connsiteX1" fmla="*/ 1110 w 10000"/>
              <a:gd name="connsiteY1" fmla="*/ 3708 h 10042"/>
              <a:gd name="connsiteX2" fmla="*/ 10000 w 10000"/>
              <a:gd name="connsiteY2" fmla="*/ 0 h 10042"/>
              <a:gd name="connsiteX3" fmla="*/ 10000 w 10000"/>
              <a:gd name="connsiteY3" fmla="*/ 9970 h 10042"/>
              <a:gd name="connsiteX4" fmla="*/ 1114 w 10000"/>
              <a:gd name="connsiteY4" fmla="*/ 10000 h 10042"/>
              <a:gd name="connsiteX0" fmla="*/ 870 w 9756"/>
              <a:gd name="connsiteY0" fmla="*/ 10000 h 10042"/>
              <a:gd name="connsiteX1" fmla="*/ 866 w 9756"/>
              <a:gd name="connsiteY1" fmla="*/ 3708 h 10042"/>
              <a:gd name="connsiteX2" fmla="*/ 9756 w 9756"/>
              <a:gd name="connsiteY2" fmla="*/ 0 h 10042"/>
              <a:gd name="connsiteX3" fmla="*/ 9756 w 9756"/>
              <a:gd name="connsiteY3" fmla="*/ 9970 h 10042"/>
              <a:gd name="connsiteX4" fmla="*/ 870 w 9756"/>
              <a:gd name="connsiteY4" fmla="*/ 10000 h 10042"/>
              <a:gd name="connsiteX0" fmla="*/ 892 w 10000"/>
              <a:gd name="connsiteY0" fmla="*/ 9958 h 9958"/>
              <a:gd name="connsiteX1" fmla="*/ 888 w 10000"/>
              <a:gd name="connsiteY1" fmla="*/ 3692 h 9958"/>
              <a:gd name="connsiteX2" fmla="*/ 10000 w 10000"/>
              <a:gd name="connsiteY2" fmla="*/ 0 h 9958"/>
              <a:gd name="connsiteX3" fmla="*/ 10000 w 10000"/>
              <a:gd name="connsiteY3" fmla="*/ 9928 h 9958"/>
              <a:gd name="connsiteX4" fmla="*/ 892 w 10000"/>
              <a:gd name="connsiteY4" fmla="*/ 9958 h 9958"/>
              <a:gd name="connsiteX0" fmla="*/ 892 w 10000"/>
              <a:gd name="connsiteY0" fmla="*/ 10000 h 10000"/>
              <a:gd name="connsiteX1" fmla="*/ 888 w 10000"/>
              <a:gd name="connsiteY1" fmla="*/ 3708 h 10000"/>
              <a:gd name="connsiteX2" fmla="*/ 10000 w 10000"/>
              <a:gd name="connsiteY2" fmla="*/ 0 h 10000"/>
              <a:gd name="connsiteX3" fmla="*/ 10000 w 10000"/>
              <a:gd name="connsiteY3" fmla="*/ 9970 h 10000"/>
              <a:gd name="connsiteX4" fmla="*/ 892 w 10000"/>
              <a:gd name="connsiteY4" fmla="*/ 10000 h 10000"/>
              <a:gd name="connsiteX0" fmla="*/ 679 w 9787"/>
              <a:gd name="connsiteY0" fmla="*/ 10000 h 10000"/>
              <a:gd name="connsiteX1" fmla="*/ 675 w 9787"/>
              <a:gd name="connsiteY1" fmla="*/ 3708 h 10000"/>
              <a:gd name="connsiteX2" fmla="*/ 9787 w 9787"/>
              <a:gd name="connsiteY2" fmla="*/ 0 h 10000"/>
              <a:gd name="connsiteX3" fmla="*/ 9787 w 9787"/>
              <a:gd name="connsiteY3" fmla="*/ 9970 h 10000"/>
              <a:gd name="connsiteX4" fmla="*/ 679 w 9787"/>
              <a:gd name="connsiteY4" fmla="*/ 10000 h 10000"/>
              <a:gd name="connsiteX0" fmla="*/ 4 w 9310"/>
              <a:gd name="connsiteY0" fmla="*/ 10000 h 10000"/>
              <a:gd name="connsiteX1" fmla="*/ 0 w 9310"/>
              <a:gd name="connsiteY1" fmla="*/ 3708 h 10000"/>
              <a:gd name="connsiteX2" fmla="*/ 9310 w 9310"/>
              <a:gd name="connsiteY2" fmla="*/ 0 h 10000"/>
              <a:gd name="connsiteX3" fmla="*/ 9310 w 9310"/>
              <a:gd name="connsiteY3" fmla="*/ 9970 h 10000"/>
              <a:gd name="connsiteX4" fmla="*/ 4 w 931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0" h="10000">
                <a:moveTo>
                  <a:pt x="4" y="10000"/>
                </a:moveTo>
                <a:cubicBezTo>
                  <a:pt x="4" y="6353"/>
                  <a:pt x="6" y="6856"/>
                  <a:pt x="0" y="3708"/>
                </a:cubicBezTo>
                <a:lnTo>
                  <a:pt x="9310" y="0"/>
                </a:lnTo>
                <a:lnTo>
                  <a:pt x="9310" y="9970"/>
                </a:lnTo>
                <a:lnTo>
                  <a:pt x="4" y="10000"/>
                </a:lnTo>
                <a:close/>
              </a:path>
            </a:pathLst>
          </a:custGeom>
          <a:solidFill>
            <a:schemeClr val="bg1">
              <a:alpha val="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latin typeface="Calibri" panose="020F0502020204030204" pitchFamily="34" charset="0"/>
              <a:cs typeface="Calibri" panose="020F0502020204030204" pitchFamily="34" charset="0"/>
            </a:endParaRPr>
          </a:p>
        </p:txBody>
      </p:sp>
      <p:sp>
        <p:nvSpPr>
          <p:cNvPr id="10" name="Right Triangle 4"/>
          <p:cNvSpPr/>
          <p:nvPr userDrawn="1"/>
        </p:nvSpPr>
        <p:spPr>
          <a:xfrm>
            <a:off x="0" y="2578196"/>
            <a:ext cx="6393160" cy="4279805"/>
          </a:xfrm>
          <a:prstGeom prst="rtTriangl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latin typeface="Calibri" panose="020F0502020204030204" pitchFamily="34" charset="0"/>
              <a:cs typeface="Calibri" panose="020F0502020204030204" pitchFamily="34" charset="0"/>
            </a:endParaRPr>
          </a:p>
        </p:txBody>
      </p:sp>
      <p:pic>
        <p:nvPicPr>
          <p:cNvPr id="12" name="Billed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3138" y="5950312"/>
            <a:ext cx="1497487" cy="657517"/>
          </a:xfrm>
          <a:prstGeom prst="rect">
            <a:avLst/>
          </a:prstGeom>
        </p:spPr>
      </p:pic>
    </p:spTree>
    <p:extLst>
      <p:ext uri="{BB962C8B-B14F-4D97-AF65-F5344CB8AC3E}">
        <p14:creationId xmlns:p14="http://schemas.microsoft.com/office/powerpoint/2010/main" val="3137533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11" name="Manual Input 10"/>
          <p:cNvSpPr/>
          <p:nvPr userDrawn="1"/>
        </p:nvSpPr>
        <p:spPr>
          <a:xfrm>
            <a:off x="-5721" y="4881041"/>
            <a:ext cx="9911721" cy="19828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10 h 10000"/>
              <a:gd name="connsiteX0" fmla="*/ 7 w 10000"/>
              <a:gd name="connsiteY0" fmla="*/ 5166 h 10000"/>
              <a:gd name="connsiteX1" fmla="*/ 10000 w 10000"/>
              <a:gd name="connsiteY1" fmla="*/ 0 h 10000"/>
              <a:gd name="connsiteX2" fmla="*/ 10000 w 10000"/>
              <a:gd name="connsiteY2" fmla="*/ 10000 h 10000"/>
              <a:gd name="connsiteX3" fmla="*/ 0 w 10000"/>
              <a:gd name="connsiteY3" fmla="*/ 10000 h 10000"/>
              <a:gd name="connsiteX4" fmla="*/ 7 w 10000"/>
              <a:gd name="connsiteY4" fmla="*/ 5166 h 10000"/>
              <a:gd name="connsiteX0" fmla="*/ 0 w 10000"/>
              <a:gd name="connsiteY0" fmla="*/ 516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166 h 10000"/>
              <a:gd name="connsiteX0" fmla="*/ 0 w 10000"/>
              <a:gd name="connsiteY0" fmla="*/ 5166 h 10030"/>
              <a:gd name="connsiteX1" fmla="*/ 10000 w 10000"/>
              <a:gd name="connsiteY1" fmla="*/ 0 h 10030"/>
              <a:gd name="connsiteX2" fmla="*/ 10000 w 10000"/>
              <a:gd name="connsiteY2" fmla="*/ 10000 h 10030"/>
              <a:gd name="connsiteX3" fmla="*/ 2778 w 10000"/>
              <a:gd name="connsiteY3" fmla="*/ 10030 h 10030"/>
              <a:gd name="connsiteX4" fmla="*/ 0 w 10000"/>
              <a:gd name="connsiteY4" fmla="*/ 5166 h 10030"/>
              <a:gd name="connsiteX0" fmla="*/ 0 w 10000"/>
              <a:gd name="connsiteY0" fmla="*/ 5166 h 10030"/>
              <a:gd name="connsiteX1" fmla="*/ 2775 w 10000"/>
              <a:gd name="connsiteY1" fmla="*/ 3719 h 10030"/>
              <a:gd name="connsiteX2" fmla="*/ 10000 w 10000"/>
              <a:gd name="connsiteY2" fmla="*/ 0 h 10030"/>
              <a:gd name="connsiteX3" fmla="*/ 10000 w 10000"/>
              <a:gd name="connsiteY3" fmla="*/ 10000 h 10030"/>
              <a:gd name="connsiteX4" fmla="*/ 2778 w 10000"/>
              <a:gd name="connsiteY4" fmla="*/ 10030 h 10030"/>
              <a:gd name="connsiteX5" fmla="*/ 0 w 10000"/>
              <a:gd name="connsiteY5" fmla="*/ 5166 h 10030"/>
              <a:gd name="connsiteX0" fmla="*/ 905 w 8127"/>
              <a:gd name="connsiteY0" fmla="*/ 10030 h 10030"/>
              <a:gd name="connsiteX1" fmla="*/ 902 w 8127"/>
              <a:gd name="connsiteY1" fmla="*/ 3719 h 10030"/>
              <a:gd name="connsiteX2" fmla="*/ 8127 w 8127"/>
              <a:gd name="connsiteY2" fmla="*/ 0 h 10030"/>
              <a:gd name="connsiteX3" fmla="*/ 8127 w 8127"/>
              <a:gd name="connsiteY3" fmla="*/ 10000 h 10030"/>
              <a:gd name="connsiteX4" fmla="*/ 905 w 8127"/>
              <a:gd name="connsiteY4" fmla="*/ 10030 h 10030"/>
              <a:gd name="connsiteX0" fmla="*/ 1114 w 10000"/>
              <a:gd name="connsiteY0" fmla="*/ 10000 h 10042"/>
              <a:gd name="connsiteX1" fmla="*/ 1110 w 10000"/>
              <a:gd name="connsiteY1" fmla="*/ 3708 h 10042"/>
              <a:gd name="connsiteX2" fmla="*/ 10000 w 10000"/>
              <a:gd name="connsiteY2" fmla="*/ 0 h 10042"/>
              <a:gd name="connsiteX3" fmla="*/ 10000 w 10000"/>
              <a:gd name="connsiteY3" fmla="*/ 9970 h 10042"/>
              <a:gd name="connsiteX4" fmla="*/ 1114 w 10000"/>
              <a:gd name="connsiteY4" fmla="*/ 10000 h 10042"/>
              <a:gd name="connsiteX0" fmla="*/ 870 w 9756"/>
              <a:gd name="connsiteY0" fmla="*/ 10000 h 10042"/>
              <a:gd name="connsiteX1" fmla="*/ 866 w 9756"/>
              <a:gd name="connsiteY1" fmla="*/ 3708 h 10042"/>
              <a:gd name="connsiteX2" fmla="*/ 9756 w 9756"/>
              <a:gd name="connsiteY2" fmla="*/ 0 h 10042"/>
              <a:gd name="connsiteX3" fmla="*/ 9756 w 9756"/>
              <a:gd name="connsiteY3" fmla="*/ 9970 h 10042"/>
              <a:gd name="connsiteX4" fmla="*/ 870 w 9756"/>
              <a:gd name="connsiteY4" fmla="*/ 10000 h 10042"/>
              <a:gd name="connsiteX0" fmla="*/ 892 w 10000"/>
              <a:gd name="connsiteY0" fmla="*/ 9958 h 9958"/>
              <a:gd name="connsiteX1" fmla="*/ 888 w 10000"/>
              <a:gd name="connsiteY1" fmla="*/ 3692 h 9958"/>
              <a:gd name="connsiteX2" fmla="*/ 10000 w 10000"/>
              <a:gd name="connsiteY2" fmla="*/ 0 h 9958"/>
              <a:gd name="connsiteX3" fmla="*/ 10000 w 10000"/>
              <a:gd name="connsiteY3" fmla="*/ 9928 h 9958"/>
              <a:gd name="connsiteX4" fmla="*/ 892 w 10000"/>
              <a:gd name="connsiteY4" fmla="*/ 9958 h 9958"/>
              <a:gd name="connsiteX0" fmla="*/ 892 w 10000"/>
              <a:gd name="connsiteY0" fmla="*/ 10000 h 10000"/>
              <a:gd name="connsiteX1" fmla="*/ 888 w 10000"/>
              <a:gd name="connsiteY1" fmla="*/ 3708 h 10000"/>
              <a:gd name="connsiteX2" fmla="*/ 10000 w 10000"/>
              <a:gd name="connsiteY2" fmla="*/ 0 h 10000"/>
              <a:gd name="connsiteX3" fmla="*/ 10000 w 10000"/>
              <a:gd name="connsiteY3" fmla="*/ 9970 h 10000"/>
              <a:gd name="connsiteX4" fmla="*/ 892 w 10000"/>
              <a:gd name="connsiteY4" fmla="*/ 10000 h 10000"/>
              <a:gd name="connsiteX0" fmla="*/ 679 w 9787"/>
              <a:gd name="connsiteY0" fmla="*/ 10000 h 10000"/>
              <a:gd name="connsiteX1" fmla="*/ 675 w 9787"/>
              <a:gd name="connsiteY1" fmla="*/ 3708 h 10000"/>
              <a:gd name="connsiteX2" fmla="*/ 9787 w 9787"/>
              <a:gd name="connsiteY2" fmla="*/ 0 h 10000"/>
              <a:gd name="connsiteX3" fmla="*/ 9787 w 9787"/>
              <a:gd name="connsiteY3" fmla="*/ 9970 h 10000"/>
              <a:gd name="connsiteX4" fmla="*/ 679 w 9787"/>
              <a:gd name="connsiteY4" fmla="*/ 10000 h 10000"/>
              <a:gd name="connsiteX0" fmla="*/ 4 w 9310"/>
              <a:gd name="connsiteY0" fmla="*/ 10000 h 10000"/>
              <a:gd name="connsiteX1" fmla="*/ 0 w 9310"/>
              <a:gd name="connsiteY1" fmla="*/ 3708 h 10000"/>
              <a:gd name="connsiteX2" fmla="*/ 9310 w 9310"/>
              <a:gd name="connsiteY2" fmla="*/ 0 h 10000"/>
              <a:gd name="connsiteX3" fmla="*/ 9310 w 9310"/>
              <a:gd name="connsiteY3" fmla="*/ 9970 h 10000"/>
              <a:gd name="connsiteX4" fmla="*/ 4 w 931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0" h="10000">
                <a:moveTo>
                  <a:pt x="4" y="10000"/>
                </a:moveTo>
                <a:cubicBezTo>
                  <a:pt x="4" y="6353"/>
                  <a:pt x="6" y="6856"/>
                  <a:pt x="0" y="3708"/>
                </a:cubicBezTo>
                <a:lnTo>
                  <a:pt x="9310" y="0"/>
                </a:lnTo>
                <a:lnTo>
                  <a:pt x="9310" y="9970"/>
                </a:lnTo>
                <a:lnTo>
                  <a:pt x="4" y="10000"/>
                </a:ln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latin typeface="Calibri" panose="020F0502020204030204" pitchFamily="34" charset="0"/>
              <a:cs typeface="Calibri" panose="020F0502020204030204" pitchFamily="34" charset="0"/>
            </a:endParaRPr>
          </a:p>
        </p:txBody>
      </p:sp>
      <p:sp>
        <p:nvSpPr>
          <p:cNvPr id="12" name="Right Triangle 4"/>
          <p:cNvSpPr/>
          <p:nvPr userDrawn="1"/>
        </p:nvSpPr>
        <p:spPr>
          <a:xfrm>
            <a:off x="0" y="2578196"/>
            <a:ext cx="6393160" cy="4279805"/>
          </a:xfrm>
          <a:prstGeom prst="rtTriangle">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latin typeface="Calibri" panose="020F0502020204030204" pitchFamily="34" charset="0"/>
              <a:cs typeface="Calibri" panose="020F0502020204030204" pitchFamily="34" charset="0"/>
            </a:endParaRPr>
          </a:p>
        </p:txBody>
      </p:sp>
      <p:pic>
        <p:nvPicPr>
          <p:cNvPr id="10" name="Bille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1152" y="6009778"/>
            <a:ext cx="1501460" cy="659582"/>
          </a:xfrm>
          <a:prstGeom prst="rect">
            <a:avLst/>
          </a:prstGeom>
        </p:spPr>
      </p:pic>
      <p:sp>
        <p:nvSpPr>
          <p:cNvPr id="2" name="Titel 1"/>
          <p:cNvSpPr>
            <a:spLocks noGrp="1"/>
          </p:cNvSpPr>
          <p:nvPr>
            <p:ph type="title"/>
          </p:nvPr>
        </p:nvSpPr>
        <p:spPr>
          <a:xfrm>
            <a:off x="1941645" y="4800600"/>
            <a:ext cx="5943600" cy="566738"/>
          </a:xfrm>
        </p:spPr>
        <p:txBody>
          <a:bodyPr anchor="b"/>
          <a:lstStyle>
            <a:lvl1pPr algn="l">
              <a:defRPr sz="2000" b="1">
                <a:latin typeface="Calibri" panose="020F0502020204030204" pitchFamily="34" charset="0"/>
                <a:cs typeface="Calibri" panose="020F0502020204030204" pitchFamily="34" charset="0"/>
              </a:defRPr>
            </a:lvl1pPr>
          </a:lstStyle>
          <a:p>
            <a:r>
              <a:rPr lang="da-DK"/>
              <a:t>Klik for at redigere i master</a:t>
            </a:r>
          </a:p>
        </p:txBody>
      </p:sp>
      <p:sp>
        <p:nvSpPr>
          <p:cNvPr id="3" name="Pladsholder til billede 2"/>
          <p:cNvSpPr>
            <a:spLocks noGrp="1"/>
          </p:cNvSpPr>
          <p:nvPr>
            <p:ph type="pic" idx="1"/>
          </p:nvPr>
        </p:nvSpPr>
        <p:spPr>
          <a:xfrm>
            <a:off x="1941645" y="612775"/>
            <a:ext cx="5943600" cy="4114800"/>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ikonet for at tilføje et billede</a:t>
            </a:r>
          </a:p>
        </p:txBody>
      </p:sp>
      <p:sp>
        <p:nvSpPr>
          <p:cNvPr id="4" name="Pladsholder til tekst 3"/>
          <p:cNvSpPr>
            <a:spLocks noGrp="1"/>
          </p:cNvSpPr>
          <p:nvPr>
            <p:ph type="body" sz="half" idx="2"/>
          </p:nvPr>
        </p:nvSpPr>
        <p:spPr>
          <a:xfrm>
            <a:off x="1941645" y="5367338"/>
            <a:ext cx="5943600" cy="804862"/>
          </a:xfr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Rediger typografien i masterens</a:t>
            </a:r>
          </a:p>
        </p:txBody>
      </p:sp>
      <p:sp>
        <p:nvSpPr>
          <p:cNvPr id="5" name="Pladsholder til dato 4"/>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351FD31B-EF06-C54B-A182-55E1D67AABA6}" type="datetime1">
              <a:rPr lang="da-DK" smtClean="0"/>
              <a:t>20-03-2023</a:t>
            </a:fld>
            <a:endParaRPr lang="da-DK"/>
          </a:p>
        </p:txBody>
      </p:sp>
      <p:sp>
        <p:nvSpPr>
          <p:cNvPr id="6" name="Pladsholder til sidefod 5"/>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da-DK"/>
              <a:t>Det Etiske Råd i overskrifter</a:t>
            </a:r>
            <a:endParaRPr lang="da-DK" dirty="0"/>
          </a:p>
        </p:txBody>
      </p:sp>
      <p:sp>
        <p:nvSpPr>
          <p:cNvPr id="7" name="Pladsholder til diasnummer 6"/>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FDCD7B39-A45A-48B5-B1D7-9306F2099B16}" type="slidenum">
              <a:rPr lang="da-DK" smtClean="0"/>
              <a:pPr/>
              <a:t>‹nr.›</a:t>
            </a:fld>
            <a:endParaRPr lang="da-DK"/>
          </a:p>
        </p:txBody>
      </p:sp>
    </p:spTree>
    <p:extLst>
      <p:ext uri="{BB962C8B-B14F-4D97-AF65-F5344CB8AC3E}">
        <p14:creationId xmlns:p14="http://schemas.microsoft.com/office/powerpoint/2010/main" val="5721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el og indholdsobjekt (én linj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299" y="692696"/>
            <a:ext cx="8915400" cy="720080"/>
          </a:xfrm>
        </p:spPr>
        <p:txBody>
          <a:bodyPr lIns="360000"/>
          <a:lstStyle>
            <a:lvl1pPr>
              <a:defRPr b="1" baseline="0">
                <a:solidFill>
                  <a:schemeClr val="bg1"/>
                </a:solidFill>
                <a:latin typeface="Calibri" panose="020F0502020204030204" pitchFamily="34" charset="0"/>
                <a:cs typeface="Calibri" panose="020F0502020204030204" pitchFamily="34" charset="0"/>
              </a:defRPr>
            </a:lvl1pPr>
          </a:lstStyle>
          <a:p>
            <a:r>
              <a:rPr lang="da-DK" dirty="0"/>
              <a:t>Overskrift i én linje</a:t>
            </a:r>
          </a:p>
        </p:txBody>
      </p:sp>
      <p:sp>
        <p:nvSpPr>
          <p:cNvPr id="3" name="Pladsholder til indhold 2"/>
          <p:cNvSpPr>
            <a:spLocks noGrp="1"/>
          </p:cNvSpPr>
          <p:nvPr>
            <p:ph idx="1" hasCustomPrompt="1"/>
          </p:nvPr>
        </p:nvSpPr>
        <p:spPr>
          <a:xfrm>
            <a:off x="511800" y="1772816"/>
            <a:ext cx="8900812" cy="4464496"/>
          </a:xfrm>
        </p:spPr>
        <p:txBody>
          <a:bodyPr lIns="360000" tIns="0" rIns="0" bIns="0"/>
          <a:lstStyle>
            <a:lvl1pPr>
              <a:lnSpc>
                <a:spcPct val="120000"/>
              </a:lnSpc>
              <a:defRPr>
                <a:solidFill>
                  <a:schemeClr val="bg1"/>
                </a:solidFill>
                <a:latin typeface="Calibri" panose="020F0502020204030204" pitchFamily="34" charset="0"/>
                <a:cs typeface="Calibri" panose="020F0502020204030204" pitchFamily="34" charset="0"/>
              </a:defRPr>
            </a:lvl1pPr>
            <a:lvl2pPr>
              <a:lnSpc>
                <a:spcPct val="120000"/>
              </a:lnSpc>
              <a:defRPr>
                <a:solidFill>
                  <a:schemeClr val="bg1"/>
                </a:solidFill>
                <a:latin typeface="Calibri" panose="020F0502020204030204" pitchFamily="34" charset="0"/>
                <a:cs typeface="Calibri" panose="020F0502020204030204" pitchFamily="34" charset="0"/>
              </a:defRPr>
            </a:lvl2pPr>
            <a:lvl3pPr>
              <a:lnSpc>
                <a:spcPct val="120000"/>
              </a:lnSpc>
              <a:defRPr>
                <a:solidFill>
                  <a:schemeClr val="bg1"/>
                </a:solidFill>
                <a:latin typeface="Calibri" panose="020F0502020204030204" pitchFamily="34" charset="0"/>
                <a:cs typeface="Calibri" panose="020F0502020204030204" pitchFamily="34" charset="0"/>
              </a:defRPr>
            </a:lvl3pPr>
            <a:lvl4pPr>
              <a:lnSpc>
                <a:spcPct val="120000"/>
              </a:lnSpc>
              <a:defRPr>
                <a:solidFill>
                  <a:schemeClr val="bg1"/>
                </a:solidFill>
                <a:latin typeface="Calibri" panose="020F0502020204030204" pitchFamily="34" charset="0"/>
                <a:cs typeface="Calibri" panose="020F0502020204030204" pitchFamily="34" charset="0"/>
              </a:defRPr>
            </a:lvl4pPr>
            <a:lvl5pPr>
              <a:lnSpc>
                <a:spcPct val="120000"/>
              </a:lnSpc>
              <a:defRPr>
                <a:solidFill>
                  <a:schemeClr val="bg1"/>
                </a:solidFill>
                <a:latin typeface="Calibri" panose="020F0502020204030204" pitchFamily="34" charset="0"/>
                <a:cs typeface="Calibri" panose="020F0502020204030204" pitchFamily="34" charset="0"/>
              </a:defRPr>
            </a:lvl5pPr>
          </a:lstStyle>
          <a:p>
            <a:pPr lvl="0"/>
            <a:r>
              <a:rPr lang="da-DK" noProof="0" dirty="0"/>
              <a:t>Rediger</a:t>
            </a:r>
            <a:r>
              <a:rPr lang="da-DK" dirty="0"/>
              <a:t>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E05476A7-8381-B543-BA2C-D191544B8F8B}" type="datetime1">
              <a:rPr lang="da-DK" smtClean="0"/>
              <a:pPr/>
              <a:t>20-03-2023</a:t>
            </a:fld>
            <a:endParaRPr lang="da-DK"/>
          </a:p>
        </p:txBody>
      </p:sp>
      <p:sp>
        <p:nvSpPr>
          <p:cNvPr id="5" name="Pladsholder til sidefod 4"/>
          <p:cNvSpPr>
            <a:spLocks noGrp="1"/>
          </p:cNvSpPr>
          <p:nvPr>
            <p:ph type="ftr" sz="quarter" idx="11"/>
          </p:nvPr>
        </p:nvSpPr>
        <p:spPr/>
        <p:txBody>
          <a:bodyPr/>
          <a:lstStyle>
            <a:lvl1pPr>
              <a:defRPr>
                <a:solidFill>
                  <a:schemeClr val="bg1"/>
                </a:solidFill>
                <a:latin typeface="Calibri" panose="020F0502020204030204" pitchFamily="34" charset="0"/>
                <a:cs typeface="Calibri" panose="020F0502020204030204" pitchFamily="34" charset="0"/>
              </a:defRPr>
            </a:lvl1pPr>
          </a:lstStyle>
          <a:p>
            <a:r>
              <a:rPr lang="da-DK"/>
              <a:t>Det Etiske Råd i overskrifter</a:t>
            </a:r>
            <a:endParaRPr lang="da-DK" dirty="0"/>
          </a:p>
        </p:txBody>
      </p:sp>
      <p:sp>
        <p:nvSpPr>
          <p:cNvPr id="6" name="Pladsholder til diasnummer 5"/>
          <p:cNvSpPr>
            <a:spLocks noGrp="1"/>
          </p:cNvSpPr>
          <p:nvPr>
            <p:ph type="sldNum" sz="quarter" idx="12"/>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FDCD7B39-A45A-48B5-B1D7-9306F2099B16}" type="slidenum">
              <a:rPr lang="da-DK" smtClean="0"/>
              <a:pPr/>
              <a:t>‹nr.›</a:t>
            </a:fld>
            <a:endParaRPr lang="da-DK"/>
          </a:p>
        </p:txBody>
      </p:sp>
      <p:cxnSp>
        <p:nvCxnSpPr>
          <p:cNvPr id="7" name="Lige forbindelse 6"/>
          <p:cNvCxnSpPr/>
          <p:nvPr userDrawn="1"/>
        </p:nvCxnSpPr>
        <p:spPr>
          <a:xfrm>
            <a:off x="511800" y="832944"/>
            <a:ext cx="0" cy="44419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11152" y="6010132"/>
            <a:ext cx="1501460" cy="658874"/>
          </a:xfrm>
          <a:prstGeom prst="rect">
            <a:avLst/>
          </a:prstGeom>
        </p:spPr>
      </p:pic>
    </p:spTree>
    <p:extLst>
      <p:ext uri="{BB962C8B-B14F-4D97-AF65-F5344CB8AC3E}">
        <p14:creationId xmlns:p14="http://schemas.microsoft.com/office/powerpoint/2010/main" val="1864016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2_Titel og indholdsobjekt (én linj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299" y="692696"/>
            <a:ext cx="8915400" cy="720080"/>
          </a:xfrm>
        </p:spPr>
        <p:txBody>
          <a:bodyPr lIns="360000"/>
          <a:lstStyle>
            <a:lvl1pPr>
              <a:defRPr b="1" baseline="0">
                <a:solidFill>
                  <a:schemeClr val="bg1"/>
                </a:solidFill>
                <a:latin typeface="Calibri" panose="020F0502020204030204" pitchFamily="34" charset="0"/>
                <a:cs typeface="Calibri" panose="020F0502020204030204" pitchFamily="34" charset="0"/>
              </a:defRPr>
            </a:lvl1pPr>
          </a:lstStyle>
          <a:p>
            <a:r>
              <a:rPr lang="da-DK" dirty="0"/>
              <a:t>Overskrift i to linjer overskrift i to linjer overskrift i to linjer</a:t>
            </a:r>
          </a:p>
        </p:txBody>
      </p:sp>
      <p:sp>
        <p:nvSpPr>
          <p:cNvPr id="3" name="Pladsholder til indhold 2"/>
          <p:cNvSpPr>
            <a:spLocks noGrp="1"/>
          </p:cNvSpPr>
          <p:nvPr>
            <p:ph idx="1" hasCustomPrompt="1"/>
          </p:nvPr>
        </p:nvSpPr>
        <p:spPr>
          <a:xfrm>
            <a:off x="511800" y="2276872"/>
            <a:ext cx="8900812" cy="3960440"/>
          </a:xfrm>
        </p:spPr>
        <p:txBody>
          <a:bodyPr lIns="360000" tIns="0" rIns="0" bIns="0"/>
          <a:lstStyle>
            <a:lvl1pPr>
              <a:lnSpc>
                <a:spcPct val="120000"/>
              </a:lnSpc>
              <a:defRPr>
                <a:solidFill>
                  <a:schemeClr val="bg1"/>
                </a:solidFill>
                <a:latin typeface="Calibri" panose="020F0502020204030204" pitchFamily="34" charset="0"/>
                <a:cs typeface="Calibri" panose="020F0502020204030204" pitchFamily="34" charset="0"/>
              </a:defRPr>
            </a:lvl1pPr>
            <a:lvl2pPr>
              <a:lnSpc>
                <a:spcPct val="120000"/>
              </a:lnSpc>
              <a:defRPr>
                <a:solidFill>
                  <a:schemeClr val="bg1"/>
                </a:solidFill>
                <a:latin typeface="Calibri" panose="020F0502020204030204" pitchFamily="34" charset="0"/>
                <a:cs typeface="Calibri" panose="020F0502020204030204" pitchFamily="34" charset="0"/>
              </a:defRPr>
            </a:lvl2pPr>
            <a:lvl3pPr>
              <a:lnSpc>
                <a:spcPct val="120000"/>
              </a:lnSpc>
              <a:defRPr>
                <a:solidFill>
                  <a:schemeClr val="bg1"/>
                </a:solidFill>
                <a:latin typeface="Calibri" panose="020F0502020204030204" pitchFamily="34" charset="0"/>
                <a:cs typeface="Calibri" panose="020F0502020204030204" pitchFamily="34" charset="0"/>
              </a:defRPr>
            </a:lvl3pPr>
            <a:lvl4pPr>
              <a:lnSpc>
                <a:spcPct val="120000"/>
              </a:lnSpc>
              <a:defRPr>
                <a:solidFill>
                  <a:schemeClr val="bg1"/>
                </a:solidFill>
                <a:latin typeface="Calibri" panose="020F0502020204030204" pitchFamily="34" charset="0"/>
                <a:cs typeface="Calibri" panose="020F0502020204030204" pitchFamily="34" charset="0"/>
              </a:defRPr>
            </a:lvl4pPr>
            <a:lvl5pPr>
              <a:lnSpc>
                <a:spcPct val="120000"/>
              </a:lnSpc>
              <a:defRPr>
                <a:solidFill>
                  <a:schemeClr val="bg1"/>
                </a:solidFill>
                <a:latin typeface="Calibri" panose="020F0502020204030204" pitchFamily="34" charset="0"/>
                <a:cs typeface="Calibri" panose="020F0502020204030204" pitchFamily="34" charset="0"/>
              </a:defRPr>
            </a:lvl5pPr>
          </a:lstStyle>
          <a:p>
            <a:pPr lvl="0"/>
            <a:r>
              <a:rPr lang="da-DK" noProof="0" dirty="0"/>
              <a:t>Rediger</a:t>
            </a:r>
            <a:r>
              <a:rPr lang="da-DK" dirty="0"/>
              <a:t>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E05476A7-8381-B543-BA2C-D191544B8F8B}" type="datetime1">
              <a:rPr lang="da-DK" smtClean="0"/>
              <a:pPr/>
              <a:t>20-03-2023</a:t>
            </a:fld>
            <a:endParaRPr lang="da-DK"/>
          </a:p>
        </p:txBody>
      </p:sp>
      <p:sp>
        <p:nvSpPr>
          <p:cNvPr id="5" name="Pladsholder til sidefod 4"/>
          <p:cNvSpPr>
            <a:spLocks noGrp="1"/>
          </p:cNvSpPr>
          <p:nvPr>
            <p:ph type="ftr" sz="quarter" idx="11"/>
          </p:nvPr>
        </p:nvSpPr>
        <p:spPr/>
        <p:txBody>
          <a:bodyPr/>
          <a:lstStyle>
            <a:lvl1pPr>
              <a:defRPr>
                <a:solidFill>
                  <a:schemeClr val="bg1"/>
                </a:solidFill>
                <a:latin typeface="Calibri" panose="020F0502020204030204" pitchFamily="34" charset="0"/>
                <a:cs typeface="Calibri" panose="020F0502020204030204" pitchFamily="34" charset="0"/>
              </a:defRPr>
            </a:lvl1pPr>
          </a:lstStyle>
          <a:p>
            <a:r>
              <a:rPr lang="da-DK"/>
              <a:t>Det Etiske Råd i overskrifter</a:t>
            </a:r>
            <a:endParaRPr lang="da-DK" dirty="0"/>
          </a:p>
        </p:txBody>
      </p:sp>
      <p:sp>
        <p:nvSpPr>
          <p:cNvPr id="6" name="Pladsholder til diasnummer 5"/>
          <p:cNvSpPr>
            <a:spLocks noGrp="1"/>
          </p:cNvSpPr>
          <p:nvPr>
            <p:ph type="sldNum" sz="quarter" idx="12"/>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FDCD7B39-A45A-48B5-B1D7-9306F2099B16}" type="slidenum">
              <a:rPr lang="da-DK" smtClean="0"/>
              <a:pPr/>
              <a:t>‹nr.›</a:t>
            </a:fld>
            <a:endParaRPr lang="da-DK"/>
          </a:p>
        </p:txBody>
      </p:sp>
      <p:cxnSp>
        <p:nvCxnSpPr>
          <p:cNvPr id="7" name="Lige forbindelse 6"/>
          <p:cNvCxnSpPr>
            <a:cxnSpLocks/>
          </p:cNvCxnSpPr>
          <p:nvPr userDrawn="1"/>
        </p:nvCxnSpPr>
        <p:spPr>
          <a:xfrm>
            <a:off x="511800" y="832944"/>
            <a:ext cx="0" cy="10838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11152" y="6010132"/>
            <a:ext cx="1501460" cy="658874"/>
          </a:xfrm>
          <a:prstGeom prst="rect">
            <a:avLst/>
          </a:prstGeom>
        </p:spPr>
      </p:pic>
    </p:spTree>
    <p:extLst>
      <p:ext uri="{BB962C8B-B14F-4D97-AF65-F5344CB8AC3E}">
        <p14:creationId xmlns:p14="http://schemas.microsoft.com/office/powerpoint/2010/main" val="987860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el og indholdsobjekt (én linj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299" y="692696"/>
            <a:ext cx="8915400" cy="720080"/>
          </a:xfrm>
        </p:spPr>
        <p:txBody>
          <a:bodyPr lIns="360000"/>
          <a:lstStyle>
            <a:lvl1pPr>
              <a:defRPr b="1" baseline="0">
                <a:solidFill>
                  <a:schemeClr val="bg1"/>
                </a:solidFill>
                <a:latin typeface="Calibri" panose="020F0502020204030204" pitchFamily="34" charset="0"/>
                <a:cs typeface="Calibri" panose="020F0502020204030204" pitchFamily="34" charset="0"/>
              </a:defRPr>
            </a:lvl1pPr>
          </a:lstStyle>
          <a:p>
            <a:r>
              <a:rPr lang="da-DK" dirty="0"/>
              <a:t>Overskrift i én linje</a:t>
            </a:r>
          </a:p>
        </p:txBody>
      </p:sp>
      <p:sp>
        <p:nvSpPr>
          <p:cNvPr id="3" name="Pladsholder til indhold 2"/>
          <p:cNvSpPr>
            <a:spLocks noGrp="1"/>
          </p:cNvSpPr>
          <p:nvPr>
            <p:ph idx="1"/>
          </p:nvPr>
        </p:nvSpPr>
        <p:spPr>
          <a:xfrm>
            <a:off x="511800" y="1772816"/>
            <a:ext cx="8900812" cy="4464496"/>
          </a:xfrm>
        </p:spPr>
        <p:txBody>
          <a:bodyPr lIns="360000" tIns="0" rIns="0" bIns="0"/>
          <a:lstStyle>
            <a:lvl1pPr>
              <a:lnSpc>
                <a:spcPct val="120000"/>
              </a:lnSpc>
              <a:defRPr>
                <a:solidFill>
                  <a:schemeClr val="bg1"/>
                </a:solidFill>
                <a:latin typeface="Calibri" panose="020F0502020204030204" pitchFamily="34" charset="0"/>
                <a:cs typeface="Calibri" panose="020F0502020204030204" pitchFamily="34" charset="0"/>
              </a:defRPr>
            </a:lvl1pPr>
            <a:lvl2pPr>
              <a:lnSpc>
                <a:spcPct val="120000"/>
              </a:lnSpc>
              <a:defRPr>
                <a:solidFill>
                  <a:schemeClr val="bg1"/>
                </a:solidFill>
                <a:latin typeface="Calibri" panose="020F0502020204030204" pitchFamily="34" charset="0"/>
                <a:cs typeface="Calibri" panose="020F0502020204030204" pitchFamily="34" charset="0"/>
              </a:defRPr>
            </a:lvl2pPr>
            <a:lvl3pPr>
              <a:lnSpc>
                <a:spcPct val="120000"/>
              </a:lnSpc>
              <a:defRPr>
                <a:solidFill>
                  <a:schemeClr val="bg1"/>
                </a:solidFill>
                <a:latin typeface="Calibri" panose="020F0502020204030204" pitchFamily="34" charset="0"/>
                <a:cs typeface="Calibri" panose="020F0502020204030204" pitchFamily="34" charset="0"/>
              </a:defRPr>
            </a:lvl3pPr>
            <a:lvl4pPr>
              <a:lnSpc>
                <a:spcPct val="120000"/>
              </a:lnSpc>
              <a:defRPr>
                <a:solidFill>
                  <a:schemeClr val="bg1"/>
                </a:solidFill>
                <a:latin typeface="Calibri" panose="020F0502020204030204" pitchFamily="34" charset="0"/>
                <a:cs typeface="Calibri" panose="020F0502020204030204" pitchFamily="34" charset="0"/>
              </a:defRPr>
            </a:lvl4pPr>
            <a:lvl5pPr>
              <a:lnSpc>
                <a:spcPct val="120000"/>
              </a:lnSpc>
              <a:defRPr>
                <a:solidFill>
                  <a:schemeClr val="bg1"/>
                </a:solidFill>
                <a:latin typeface="Calibri" panose="020F0502020204030204" pitchFamily="34" charset="0"/>
                <a:cs typeface="Calibri" panose="020F0502020204030204" pitchFamily="34" charset="0"/>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E05476A7-8381-B543-BA2C-D191544B8F8B}" type="datetime1">
              <a:rPr lang="da-DK" smtClean="0"/>
              <a:pPr/>
              <a:t>20-03-2023</a:t>
            </a:fld>
            <a:endParaRPr lang="da-DK"/>
          </a:p>
        </p:txBody>
      </p:sp>
      <p:sp>
        <p:nvSpPr>
          <p:cNvPr id="5" name="Pladsholder til sidefod 4"/>
          <p:cNvSpPr>
            <a:spLocks noGrp="1"/>
          </p:cNvSpPr>
          <p:nvPr>
            <p:ph type="ftr" sz="quarter" idx="11"/>
          </p:nvPr>
        </p:nvSpPr>
        <p:spPr/>
        <p:txBody>
          <a:bodyPr/>
          <a:lstStyle>
            <a:lvl1pPr>
              <a:defRPr>
                <a:solidFill>
                  <a:schemeClr val="bg1"/>
                </a:solidFill>
                <a:latin typeface="Calibri" panose="020F0502020204030204" pitchFamily="34" charset="0"/>
                <a:cs typeface="Calibri" panose="020F0502020204030204" pitchFamily="34" charset="0"/>
              </a:defRPr>
            </a:lvl1pPr>
          </a:lstStyle>
          <a:p>
            <a:r>
              <a:rPr lang="da-DK"/>
              <a:t>Det Etiske Råd i overskrifter</a:t>
            </a:r>
            <a:endParaRPr lang="da-DK" dirty="0"/>
          </a:p>
        </p:txBody>
      </p:sp>
      <p:sp>
        <p:nvSpPr>
          <p:cNvPr id="6" name="Pladsholder til diasnummer 5"/>
          <p:cNvSpPr>
            <a:spLocks noGrp="1"/>
          </p:cNvSpPr>
          <p:nvPr>
            <p:ph type="sldNum" sz="quarter" idx="12"/>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FDCD7B39-A45A-48B5-B1D7-9306F2099B16}" type="slidenum">
              <a:rPr lang="da-DK" smtClean="0"/>
              <a:pPr/>
              <a:t>‹nr.›</a:t>
            </a:fld>
            <a:endParaRPr lang="da-DK"/>
          </a:p>
        </p:txBody>
      </p:sp>
      <p:cxnSp>
        <p:nvCxnSpPr>
          <p:cNvPr id="7" name="Lige forbindelse 6"/>
          <p:cNvCxnSpPr/>
          <p:nvPr userDrawn="1"/>
        </p:nvCxnSpPr>
        <p:spPr>
          <a:xfrm>
            <a:off x="511800" y="832944"/>
            <a:ext cx="0" cy="44419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11152" y="6010132"/>
            <a:ext cx="1501460" cy="658874"/>
          </a:xfrm>
          <a:prstGeom prst="rect">
            <a:avLst/>
          </a:prstGeom>
        </p:spPr>
      </p:pic>
    </p:spTree>
    <p:extLst>
      <p:ext uri="{BB962C8B-B14F-4D97-AF65-F5344CB8AC3E}">
        <p14:creationId xmlns:p14="http://schemas.microsoft.com/office/powerpoint/2010/main" val="3169811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el og indholdsobjekt (én linj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299" y="692696"/>
            <a:ext cx="8915400" cy="720080"/>
          </a:xfrm>
        </p:spPr>
        <p:txBody>
          <a:bodyPr lIns="360000"/>
          <a:lstStyle>
            <a:lvl1pPr>
              <a:defRPr b="1" baseline="0">
                <a:solidFill>
                  <a:schemeClr val="bg1"/>
                </a:solidFill>
                <a:latin typeface="Calibri" panose="020F0502020204030204" pitchFamily="34" charset="0"/>
                <a:cs typeface="Calibri" panose="020F0502020204030204" pitchFamily="34" charset="0"/>
              </a:defRPr>
            </a:lvl1pPr>
          </a:lstStyle>
          <a:p>
            <a:r>
              <a:rPr lang="da-DK" dirty="0"/>
              <a:t>Overskrift i én linje</a:t>
            </a:r>
          </a:p>
        </p:txBody>
      </p:sp>
      <p:sp>
        <p:nvSpPr>
          <p:cNvPr id="3" name="Pladsholder til indhold 2"/>
          <p:cNvSpPr>
            <a:spLocks noGrp="1"/>
          </p:cNvSpPr>
          <p:nvPr>
            <p:ph idx="1"/>
          </p:nvPr>
        </p:nvSpPr>
        <p:spPr>
          <a:xfrm>
            <a:off x="511800" y="1772816"/>
            <a:ext cx="8900812" cy="4464496"/>
          </a:xfrm>
        </p:spPr>
        <p:txBody>
          <a:bodyPr lIns="360000" tIns="0" rIns="0" bIns="0"/>
          <a:lstStyle>
            <a:lvl1pPr>
              <a:lnSpc>
                <a:spcPct val="120000"/>
              </a:lnSpc>
              <a:defRPr>
                <a:solidFill>
                  <a:schemeClr val="bg1"/>
                </a:solidFill>
                <a:latin typeface="Calibri" panose="020F0502020204030204" pitchFamily="34" charset="0"/>
                <a:cs typeface="Calibri" panose="020F0502020204030204" pitchFamily="34" charset="0"/>
              </a:defRPr>
            </a:lvl1pPr>
            <a:lvl2pPr>
              <a:lnSpc>
                <a:spcPct val="120000"/>
              </a:lnSpc>
              <a:defRPr>
                <a:solidFill>
                  <a:schemeClr val="bg1"/>
                </a:solidFill>
                <a:latin typeface="Calibri" panose="020F0502020204030204" pitchFamily="34" charset="0"/>
                <a:cs typeface="Calibri" panose="020F0502020204030204" pitchFamily="34" charset="0"/>
              </a:defRPr>
            </a:lvl2pPr>
            <a:lvl3pPr>
              <a:lnSpc>
                <a:spcPct val="120000"/>
              </a:lnSpc>
              <a:defRPr>
                <a:solidFill>
                  <a:schemeClr val="bg1"/>
                </a:solidFill>
                <a:latin typeface="Calibri" panose="020F0502020204030204" pitchFamily="34" charset="0"/>
                <a:cs typeface="Calibri" panose="020F0502020204030204" pitchFamily="34" charset="0"/>
              </a:defRPr>
            </a:lvl3pPr>
            <a:lvl4pPr>
              <a:lnSpc>
                <a:spcPct val="120000"/>
              </a:lnSpc>
              <a:defRPr>
                <a:solidFill>
                  <a:schemeClr val="bg1"/>
                </a:solidFill>
                <a:latin typeface="Calibri" panose="020F0502020204030204" pitchFamily="34" charset="0"/>
                <a:cs typeface="Calibri" panose="020F0502020204030204" pitchFamily="34" charset="0"/>
              </a:defRPr>
            </a:lvl4pPr>
            <a:lvl5pPr>
              <a:lnSpc>
                <a:spcPct val="120000"/>
              </a:lnSpc>
              <a:defRPr>
                <a:solidFill>
                  <a:schemeClr val="bg1"/>
                </a:solidFill>
                <a:latin typeface="Calibri" panose="020F0502020204030204" pitchFamily="34" charset="0"/>
                <a:cs typeface="Calibri" panose="020F0502020204030204" pitchFamily="34" charset="0"/>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E05476A7-8381-B543-BA2C-D191544B8F8B}" type="datetime1">
              <a:rPr lang="da-DK" smtClean="0"/>
              <a:pPr/>
              <a:t>20-03-2023</a:t>
            </a:fld>
            <a:endParaRPr lang="da-DK"/>
          </a:p>
        </p:txBody>
      </p:sp>
      <p:sp>
        <p:nvSpPr>
          <p:cNvPr id="5" name="Pladsholder til sidefod 4"/>
          <p:cNvSpPr>
            <a:spLocks noGrp="1"/>
          </p:cNvSpPr>
          <p:nvPr>
            <p:ph type="ftr" sz="quarter" idx="11"/>
          </p:nvPr>
        </p:nvSpPr>
        <p:spPr/>
        <p:txBody>
          <a:bodyPr/>
          <a:lstStyle>
            <a:lvl1pPr>
              <a:defRPr>
                <a:solidFill>
                  <a:schemeClr val="bg1"/>
                </a:solidFill>
                <a:latin typeface="Calibri" panose="020F0502020204030204" pitchFamily="34" charset="0"/>
                <a:cs typeface="Calibri" panose="020F0502020204030204" pitchFamily="34" charset="0"/>
              </a:defRPr>
            </a:lvl1pPr>
          </a:lstStyle>
          <a:p>
            <a:r>
              <a:rPr lang="da-DK"/>
              <a:t>Det Etiske Råd i overskrifter</a:t>
            </a:r>
            <a:endParaRPr lang="da-DK" dirty="0"/>
          </a:p>
        </p:txBody>
      </p:sp>
      <p:sp>
        <p:nvSpPr>
          <p:cNvPr id="6" name="Pladsholder til diasnummer 5"/>
          <p:cNvSpPr>
            <a:spLocks noGrp="1"/>
          </p:cNvSpPr>
          <p:nvPr>
            <p:ph type="sldNum" sz="quarter" idx="12"/>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FDCD7B39-A45A-48B5-B1D7-9306F2099B16}" type="slidenum">
              <a:rPr lang="da-DK" smtClean="0"/>
              <a:pPr/>
              <a:t>‹nr.›</a:t>
            </a:fld>
            <a:endParaRPr lang="da-DK"/>
          </a:p>
        </p:txBody>
      </p:sp>
      <p:cxnSp>
        <p:nvCxnSpPr>
          <p:cNvPr id="7" name="Lige forbindelse 6"/>
          <p:cNvCxnSpPr/>
          <p:nvPr userDrawn="1"/>
        </p:nvCxnSpPr>
        <p:spPr>
          <a:xfrm>
            <a:off x="511800" y="832944"/>
            <a:ext cx="0" cy="44419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11152" y="6010132"/>
            <a:ext cx="1501460" cy="658874"/>
          </a:xfrm>
          <a:prstGeom prst="rect">
            <a:avLst/>
          </a:prstGeom>
        </p:spPr>
      </p:pic>
    </p:spTree>
    <p:extLst>
      <p:ext uri="{BB962C8B-B14F-4D97-AF65-F5344CB8AC3E}">
        <p14:creationId xmlns:p14="http://schemas.microsoft.com/office/powerpoint/2010/main" val="1987848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5_Titel og indholdsobjekt (én linj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299" y="692696"/>
            <a:ext cx="8915400" cy="720080"/>
          </a:xfrm>
        </p:spPr>
        <p:txBody>
          <a:bodyPr lIns="360000"/>
          <a:lstStyle>
            <a:lvl1pPr>
              <a:defRPr b="1" baseline="0">
                <a:solidFill>
                  <a:schemeClr val="bg1"/>
                </a:solidFill>
                <a:latin typeface="Calibri" panose="020F0502020204030204" pitchFamily="34" charset="0"/>
                <a:cs typeface="Calibri" panose="020F0502020204030204" pitchFamily="34" charset="0"/>
              </a:defRPr>
            </a:lvl1pPr>
          </a:lstStyle>
          <a:p>
            <a:r>
              <a:rPr lang="da-DK" dirty="0"/>
              <a:t>Overskrift i én linje</a:t>
            </a:r>
          </a:p>
        </p:txBody>
      </p:sp>
      <p:sp>
        <p:nvSpPr>
          <p:cNvPr id="3" name="Pladsholder til indhold 2"/>
          <p:cNvSpPr>
            <a:spLocks noGrp="1"/>
          </p:cNvSpPr>
          <p:nvPr>
            <p:ph idx="1"/>
          </p:nvPr>
        </p:nvSpPr>
        <p:spPr>
          <a:xfrm>
            <a:off x="511800" y="1772816"/>
            <a:ext cx="8900812" cy="4464496"/>
          </a:xfrm>
        </p:spPr>
        <p:txBody>
          <a:bodyPr lIns="360000" tIns="0" rIns="0" bIns="0"/>
          <a:lstStyle>
            <a:lvl1pPr>
              <a:lnSpc>
                <a:spcPct val="120000"/>
              </a:lnSpc>
              <a:defRPr>
                <a:solidFill>
                  <a:schemeClr val="bg1"/>
                </a:solidFill>
                <a:latin typeface="Calibri" panose="020F0502020204030204" pitchFamily="34" charset="0"/>
                <a:cs typeface="Calibri" panose="020F0502020204030204" pitchFamily="34" charset="0"/>
              </a:defRPr>
            </a:lvl1pPr>
            <a:lvl2pPr>
              <a:lnSpc>
                <a:spcPct val="120000"/>
              </a:lnSpc>
              <a:defRPr>
                <a:solidFill>
                  <a:schemeClr val="bg1"/>
                </a:solidFill>
                <a:latin typeface="Calibri" panose="020F0502020204030204" pitchFamily="34" charset="0"/>
                <a:cs typeface="Calibri" panose="020F0502020204030204" pitchFamily="34" charset="0"/>
              </a:defRPr>
            </a:lvl2pPr>
            <a:lvl3pPr>
              <a:lnSpc>
                <a:spcPct val="120000"/>
              </a:lnSpc>
              <a:defRPr>
                <a:solidFill>
                  <a:schemeClr val="bg1"/>
                </a:solidFill>
                <a:latin typeface="Calibri" panose="020F0502020204030204" pitchFamily="34" charset="0"/>
                <a:cs typeface="Calibri" panose="020F0502020204030204" pitchFamily="34" charset="0"/>
              </a:defRPr>
            </a:lvl3pPr>
            <a:lvl4pPr>
              <a:lnSpc>
                <a:spcPct val="120000"/>
              </a:lnSpc>
              <a:defRPr>
                <a:solidFill>
                  <a:schemeClr val="bg1"/>
                </a:solidFill>
                <a:latin typeface="Calibri" panose="020F0502020204030204" pitchFamily="34" charset="0"/>
                <a:cs typeface="Calibri" panose="020F0502020204030204" pitchFamily="34" charset="0"/>
              </a:defRPr>
            </a:lvl4pPr>
            <a:lvl5pPr>
              <a:lnSpc>
                <a:spcPct val="120000"/>
              </a:lnSpc>
              <a:defRPr>
                <a:solidFill>
                  <a:schemeClr val="bg1"/>
                </a:solidFill>
                <a:latin typeface="Calibri" panose="020F0502020204030204" pitchFamily="34" charset="0"/>
                <a:cs typeface="Calibri" panose="020F0502020204030204" pitchFamily="34" charset="0"/>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E05476A7-8381-B543-BA2C-D191544B8F8B}" type="datetime1">
              <a:rPr lang="da-DK" smtClean="0"/>
              <a:pPr/>
              <a:t>20-03-2023</a:t>
            </a:fld>
            <a:endParaRPr lang="da-DK"/>
          </a:p>
        </p:txBody>
      </p:sp>
      <p:sp>
        <p:nvSpPr>
          <p:cNvPr id="5" name="Pladsholder til sidefod 4"/>
          <p:cNvSpPr>
            <a:spLocks noGrp="1"/>
          </p:cNvSpPr>
          <p:nvPr>
            <p:ph type="ftr" sz="quarter" idx="11"/>
          </p:nvPr>
        </p:nvSpPr>
        <p:spPr/>
        <p:txBody>
          <a:bodyPr/>
          <a:lstStyle>
            <a:lvl1pPr>
              <a:defRPr>
                <a:solidFill>
                  <a:schemeClr val="bg1"/>
                </a:solidFill>
                <a:latin typeface="Calibri" panose="020F0502020204030204" pitchFamily="34" charset="0"/>
                <a:cs typeface="Calibri" panose="020F0502020204030204" pitchFamily="34" charset="0"/>
              </a:defRPr>
            </a:lvl1pPr>
          </a:lstStyle>
          <a:p>
            <a:r>
              <a:rPr lang="da-DK"/>
              <a:t>Det Etiske Råd i overskrifter</a:t>
            </a:r>
            <a:endParaRPr lang="da-DK" dirty="0"/>
          </a:p>
        </p:txBody>
      </p:sp>
      <p:sp>
        <p:nvSpPr>
          <p:cNvPr id="6" name="Pladsholder til diasnummer 5"/>
          <p:cNvSpPr>
            <a:spLocks noGrp="1"/>
          </p:cNvSpPr>
          <p:nvPr>
            <p:ph type="sldNum" sz="quarter" idx="12"/>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FDCD7B39-A45A-48B5-B1D7-9306F2099B16}" type="slidenum">
              <a:rPr lang="da-DK" smtClean="0"/>
              <a:pPr/>
              <a:t>‹nr.›</a:t>
            </a:fld>
            <a:endParaRPr lang="da-DK"/>
          </a:p>
        </p:txBody>
      </p:sp>
      <p:cxnSp>
        <p:nvCxnSpPr>
          <p:cNvPr id="7" name="Lige forbindelse 6"/>
          <p:cNvCxnSpPr/>
          <p:nvPr userDrawn="1"/>
        </p:nvCxnSpPr>
        <p:spPr>
          <a:xfrm>
            <a:off x="511800" y="832944"/>
            <a:ext cx="0" cy="44419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11152" y="6010132"/>
            <a:ext cx="1501460" cy="658874"/>
          </a:xfrm>
          <a:prstGeom prst="rect">
            <a:avLst/>
          </a:prstGeom>
        </p:spPr>
      </p:pic>
    </p:spTree>
    <p:extLst>
      <p:ext uri="{BB962C8B-B14F-4D97-AF65-F5344CB8AC3E}">
        <p14:creationId xmlns:p14="http://schemas.microsoft.com/office/powerpoint/2010/main" val="2545429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6_Titel og indholdsobjekt (én linj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299" y="692696"/>
            <a:ext cx="8915400" cy="720080"/>
          </a:xfrm>
        </p:spPr>
        <p:txBody>
          <a:bodyPr lIns="360000"/>
          <a:lstStyle>
            <a:lvl1pPr>
              <a:defRPr b="1" baseline="0">
                <a:solidFill>
                  <a:schemeClr val="bg1"/>
                </a:solidFill>
                <a:latin typeface="Calibri" panose="020F0502020204030204" pitchFamily="34" charset="0"/>
                <a:cs typeface="Calibri" panose="020F0502020204030204" pitchFamily="34" charset="0"/>
              </a:defRPr>
            </a:lvl1pPr>
          </a:lstStyle>
          <a:p>
            <a:r>
              <a:rPr lang="da-DK" dirty="0"/>
              <a:t>Overskrift i én linje</a:t>
            </a:r>
          </a:p>
        </p:txBody>
      </p:sp>
      <p:sp>
        <p:nvSpPr>
          <p:cNvPr id="3" name="Pladsholder til indhold 2"/>
          <p:cNvSpPr>
            <a:spLocks noGrp="1"/>
          </p:cNvSpPr>
          <p:nvPr>
            <p:ph idx="1"/>
          </p:nvPr>
        </p:nvSpPr>
        <p:spPr>
          <a:xfrm>
            <a:off x="511800" y="1772816"/>
            <a:ext cx="8900812" cy="4464496"/>
          </a:xfrm>
        </p:spPr>
        <p:txBody>
          <a:bodyPr lIns="360000" tIns="0" rIns="0" bIns="0"/>
          <a:lstStyle>
            <a:lvl1pPr>
              <a:lnSpc>
                <a:spcPct val="120000"/>
              </a:lnSpc>
              <a:defRPr>
                <a:solidFill>
                  <a:schemeClr val="bg1"/>
                </a:solidFill>
                <a:latin typeface="Calibri" panose="020F0502020204030204" pitchFamily="34" charset="0"/>
                <a:cs typeface="Calibri" panose="020F0502020204030204" pitchFamily="34" charset="0"/>
              </a:defRPr>
            </a:lvl1pPr>
            <a:lvl2pPr>
              <a:lnSpc>
                <a:spcPct val="120000"/>
              </a:lnSpc>
              <a:defRPr>
                <a:solidFill>
                  <a:schemeClr val="bg1"/>
                </a:solidFill>
                <a:latin typeface="Calibri" panose="020F0502020204030204" pitchFamily="34" charset="0"/>
                <a:cs typeface="Calibri" panose="020F0502020204030204" pitchFamily="34" charset="0"/>
              </a:defRPr>
            </a:lvl2pPr>
            <a:lvl3pPr>
              <a:lnSpc>
                <a:spcPct val="120000"/>
              </a:lnSpc>
              <a:defRPr>
                <a:solidFill>
                  <a:schemeClr val="bg1"/>
                </a:solidFill>
                <a:latin typeface="Calibri" panose="020F0502020204030204" pitchFamily="34" charset="0"/>
                <a:cs typeface="Calibri" panose="020F0502020204030204" pitchFamily="34" charset="0"/>
              </a:defRPr>
            </a:lvl3pPr>
            <a:lvl4pPr>
              <a:lnSpc>
                <a:spcPct val="120000"/>
              </a:lnSpc>
              <a:defRPr>
                <a:solidFill>
                  <a:schemeClr val="bg1"/>
                </a:solidFill>
                <a:latin typeface="Calibri" panose="020F0502020204030204" pitchFamily="34" charset="0"/>
                <a:cs typeface="Calibri" panose="020F0502020204030204" pitchFamily="34" charset="0"/>
              </a:defRPr>
            </a:lvl4pPr>
            <a:lvl5pPr>
              <a:lnSpc>
                <a:spcPct val="120000"/>
              </a:lnSpc>
              <a:defRPr>
                <a:solidFill>
                  <a:schemeClr val="bg1"/>
                </a:solidFill>
                <a:latin typeface="Calibri" panose="020F0502020204030204" pitchFamily="34" charset="0"/>
                <a:cs typeface="Calibri" panose="020F0502020204030204" pitchFamily="34" charset="0"/>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E05476A7-8381-B543-BA2C-D191544B8F8B}" type="datetime1">
              <a:rPr lang="da-DK" smtClean="0"/>
              <a:pPr/>
              <a:t>20-03-2023</a:t>
            </a:fld>
            <a:endParaRPr lang="da-DK"/>
          </a:p>
        </p:txBody>
      </p:sp>
      <p:sp>
        <p:nvSpPr>
          <p:cNvPr id="5" name="Pladsholder til sidefod 4"/>
          <p:cNvSpPr>
            <a:spLocks noGrp="1"/>
          </p:cNvSpPr>
          <p:nvPr>
            <p:ph type="ftr" sz="quarter" idx="11"/>
          </p:nvPr>
        </p:nvSpPr>
        <p:spPr/>
        <p:txBody>
          <a:bodyPr/>
          <a:lstStyle>
            <a:lvl1pPr>
              <a:defRPr>
                <a:solidFill>
                  <a:schemeClr val="bg1"/>
                </a:solidFill>
                <a:latin typeface="Calibri" panose="020F0502020204030204" pitchFamily="34" charset="0"/>
                <a:cs typeface="Calibri" panose="020F0502020204030204" pitchFamily="34" charset="0"/>
              </a:defRPr>
            </a:lvl1pPr>
          </a:lstStyle>
          <a:p>
            <a:r>
              <a:rPr lang="da-DK"/>
              <a:t>Det Etiske Råd i overskrifter</a:t>
            </a:r>
            <a:endParaRPr lang="da-DK" dirty="0"/>
          </a:p>
        </p:txBody>
      </p:sp>
      <p:sp>
        <p:nvSpPr>
          <p:cNvPr id="6" name="Pladsholder til diasnummer 5"/>
          <p:cNvSpPr>
            <a:spLocks noGrp="1"/>
          </p:cNvSpPr>
          <p:nvPr>
            <p:ph type="sldNum" sz="quarter" idx="12"/>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FDCD7B39-A45A-48B5-B1D7-9306F2099B16}" type="slidenum">
              <a:rPr lang="da-DK" smtClean="0"/>
              <a:pPr/>
              <a:t>‹nr.›</a:t>
            </a:fld>
            <a:endParaRPr lang="da-DK"/>
          </a:p>
        </p:txBody>
      </p:sp>
      <p:cxnSp>
        <p:nvCxnSpPr>
          <p:cNvPr id="7" name="Lige forbindelse 6"/>
          <p:cNvCxnSpPr/>
          <p:nvPr userDrawn="1"/>
        </p:nvCxnSpPr>
        <p:spPr>
          <a:xfrm>
            <a:off x="511800" y="832944"/>
            <a:ext cx="0" cy="44419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11152" y="6010132"/>
            <a:ext cx="1501460" cy="658874"/>
          </a:xfrm>
          <a:prstGeom prst="rect">
            <a:avLst/>
          </a:prstGeom>
        </p:spPr>
      </p:pic>
    </p:spTree>
    <p:extLst>
      <p:ext uri="{BB962C8B-B14F-4D97-AF65-F5344CB8AC3E}">
        <p14:creationId xmlns:p14="http://schemas.microsoft.com/office/powerpoint/2010/main" val="4124902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7_Titel og indholdsobjekt (én linj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299" y="692696"/>
            <a:ext cx="8915400" cy="720080"/>
          </a:xfrm>
        </p:spPr>
        <p:txBody>
          <a:bodyPr lIns="360000"/>
          <a:lstStyle>
            <a:lvl1pPr>
              <a:defRPr b="1" baseline="0">
                <a:solidFill>
                  <a:schemeClr val="bg1"/>
                </a:solidFill>
                <a:latin typeface="Calibri" panose="020F0502020204030204" pitchFamily="34" charset="0"/>
                <a:cs typeface="Calibri" panose="020F0502020204030204" pitchFamily="34" charset="0"/>
              </a:defRPr>
            </a:lvl1pPr>
          </a:lstStyle>
          <a:p>
            <a:r>
              <a:rPr lang="da-DK" dirty="0"/>
              <a:t>Overskrift i én linje</a:t>
            </a:r>
          </a:p>
        </p:txBody>
      </p:sp>
      <p:sp>
        <p:nvSpPr>
          <p:cNvPr id="3" name="Pladsholder til indhold 2"/>
          <p:cNvSpPr>
            <a:spLocks noGrp="1"/>
          </p:cNvSpPr>
          <p:nvPr>
            <p:ph idx="1" hasCustomPrompt="1"/>
          </p:nvPr>
        </p:nvSpPr>
        <p:spPr>
          <a:xfrm>
            <a:off x="511800" y="1772816"/>
            <a:ext cx="8900812" cy="4464496"/>
          </a:xfrm>
        </p:spPr>
        <p:txBody>
          <a:bodyPr lIns="360000" tIns="0" rIns="0" bIns="0"/>
          <a:lstStyle>
            <a:lvl1pPr>
              <a:lnSpc>
                <a:spcPct val="120000"/>
              </a:lnSpc>
              <a:defRPr>
                <a:solidFill>
                  <a:schemeClr val="bg1"/>
                </a:solidFill>
                <a:latin typeface="Calibri" panose="020F0502020204030204" pitchFamily="34" charset="0"/>
                <a:cs typeface="Calibri" panose="020F0502020204030204" pitchFamily="34" charset="0"/>
              </a:defRPr>
            </a:lvl1pPr>
            <a:lvl2pPr>
              <a:lnSpc>
                <a:spcPct val="120000"/>
              </a:lnSpc>
              <a:defRPr>
                <a:solidFill>
                  <a:schemeClr val="bg1"/>
                </a:solidFill>
                <a:latin typeface="Calibri" panose="020F0502020204030204" pitchFamily="34" charset="0"/>
                <a:cs typeface="Calibri" panose="020F0502020204030204" pitchFamily="34" charset="0"/>
              </a:defRPr>
            </a:lvl2pPr>
            <a:lvl3pPr>
              <a:lnSpc>
                <a:spcPct val="120000"/>
              </a:lnSpc>
              <a:defRPr>
                <a:solidFill>
                  <a:schemeClr val="bg1"/>
                </a:solidFill>
                <a:latin typeface="Calibri" panose="020F0502020204030204" pitchFamily="34" charset="0"/>
                <a:cs typeface="Calibri" panose="020F0502020204030204" pitchFamily="34" charset="0"/>
              </a:defRPr>
            </a:lvl3pPr>
            <a:lvl4pPr>
              <a:lnSpc>
                <a:spcPct val="120000"/>
              </a:lnSpc>
              <a:defRPr>
                <a:solidFill>
                  <a:schemeClr val="bg1"/>
                </a:solidFill>
                <a:latin typeface="Calibri" panose="020F0502020204030204" pitchFamily="34" charset="0"/>
                <a:cs typeface="Calibri" panose="020F0502020204030204" pitchFamily="34" charset="0"/>
              </a:defRPr>
            </a:lvl4pPr>
            <a:lvl5pPr>
              <a:lnSpc>
                <a:spcPct val="120000"/>
              </a:lnSpc>
              <a:defRPr>
                <a:solidFill>
                  <a:schemeClr val="bg1"/>
                </a:solidFill>
                <a:latin typeface="Calibri" panose="020F0502020204030204" pitchFamily="34" charset="0"/>
                <a:cs typeface="Calibri" panose="020F0502020204030204" pitchFamily="34" charset="0"/>
              </a:defRPr>
            </a:lvl5pPr>
          </a:lstStyle>
          <a:p>
            <a:pPr lvl="0"/>
            <a:r>
              <a:rPr lang="da-DK" noProof="0" dirty="0"/>
              <a:t>Rediger</a:t>
            </a:r>
            <a:r>
              <a:rPr lang="da-DK" dirty="0"/>
              <a:t>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E05476A7-8381-B543-BA2C-D191544B8F8B}" type="datetime1">
              <a:rPr lang="da-DK" smtClean="0"/>
              <a:pPr/>
              <a:t>20-03-2023</a:t>
            </a:fld>
            <a:endParaRPr lang="da-DK"/>
          </a:p>
        </p:txBody>
      </p:sp>
      <p:sp>
        <p:nvSpPr>
          <p:cNvPr id="5" name="Pladsholder til sidefod 4"/>
          <p:cNvSpPr>
            <a:spLocks noGrp="1"/>
          </p:cNvSpPr>
          <p:nvPr>
            <p:ph type="ftr" sz="quarter" idx="11"/>
          </p:nvPr>
        </p:nvSpPr>
        <p:spPr/>
        <p:txBody>
          <a:bodyPr/>
          <a:lstStyle>
            <a:lvl1pPr>
              <a:defRPr>
                <a:solidFill>
                  <a:schemeClr val="bg1"/>
                </a:solidFill>
                <a:latin typeface="Calibri" panose="020F0502020204030204" pitchFamily="34" charset="0"/>
                <a:cs typeface="Calibri" panose="020F0502020204030204" pitchFamily="34" charset="0"/>
              </a:defRPr>
            </a:lvl1pPr>
          </a:lstStyle>
          <a:p>
            <a:r>
              <a:rPr lang="da-DK"/>
              <a:t>Det Etiske Råd i overskrifter</a:t>
            </a:r>
            <a:endParaRPr lang="da-DK" dirty="0"/>
          </a:p>
        </p:txBody>
      </p:sp>
      <p:sp>
        <p:nvSpPr>
          <p:cNvPr id="6" name="Pladsholder til diasnummer 5"/>
          <p:cNvSpPr>
            <a:spLocks noGrp="1"/>
          </p:cNvSpPr>
          <p:nvPr>
            <p:ph type="sldNum" sz="quarter" idx="12"/>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FDCD7B39-A45A-48B5-B1D7-9306F2099B16}" type="slidenum">
              <a:rPr lang="da-DK" smtClean="0"/>
              <a:pPr/>
              <a:t>‹nr.›</a:t>
            </a:fld>
            <a:endParaRPr lang="da-DK"/>
          </a:p>
        </p:txBody>
      </p:sp>
      <p:cxnSp>
        <p:nvCxnSpPr>
          <p:cNvPr id="7" name="Lige forbindelse 6"/>
          <p:cNvCxnSpPr/>
          <p:nvPr userDrawn="1"/>
        </p:nvCxnSpPr>
        <p:spPr>
          <a:xfrm>
            <a:off x="511800" y="832944"/>
            <a:ext cx="0" cy="44419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11152" y="6010132"/>
            <a:ext cx="1501460" cy="658874"/>
          </a:xfrm>
          <a:prstGeom prst="rect">
            <a:avLst/>
          </a:prstGeom>
        </p:spPr>
      </p:pic>
    </p:spTree>
    <p:extLst>
      <p:ext uri="{BB962C8B-B14F-4D97-AF65-F5344CB8AC3E}">
        <p14:creationId xmlns:p14="http://schemas.microsoft.com/office/powerpoint/2010/main" val="2465467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9_Titel og indholdsobjekt (én linj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299" y="692696"/>
            <a:ext cx="8915400" cy="720080"/>
          </a:xfrm>
        </p:spPr>
        <p:txBody>
          <a:bodyPr lIns="360000"/>
          <a:lstStyle>
            <a:lvl1pPr>
              <a:defRPr b="1" baseline="0">
                <a:solidFill>
                  <a:schemeClr val="bg1"/>
                </a:solidFill>
                <a:latin typeface="Calibri" panose="020F0502020204030204" pitchFamily="34" charset="0"/>
                <a:cs typeface="Calibri" panose="020F0502020204030204" pitchFamily="34" charset="0"/>
              </a:defRPr>
            </a:lvl1pPr>
          </a:lstStyle>
          <a:p>
            <a:r>
              <a:rPr lang="da-DK" dirty="0"/>
              <a:t>Overskrift i to linjer overskrift i to linjer overskrift i to linjer</a:t>
            </a:r>
          </a:p>
        </p:txBody>
      </p:sp>
      <p:sp>
        <p:nvSpPr>
          <p:cNvPr id="3" name="Pladsholder til indhold 2"/>
          <p:cNvSpPr>
            <a:spLocks noGrp="1"/>
          </p:cNvSpPr>
          <p:nvPr>
            <p:ph idx="1" hasCustomPrompt="1"/>
          </p:nvPr>
        </p:nvSpPr>
        <p:spPr>
          <a:xfrm>
            <a:off x="511800" y="2276872"/>
            <a:ext cx="8900812" cy="3960440"/>
          </a:xfrm>
        </p:spPr>
        <p:txBody>
          <a:bodyPr lIns="360000" tIns="0" rIns="0" bIns="0"/>
          <a:lstStyle>
            <a:lvl1pPr>
              <a:lnSpc>
                <a:spcPct val="120000"/>
              </a:lnSpc>
              <a:defRPr>
                <a:solidFill>
                  <a:schemeClr val="bg1"/>
                </a:solidFill>
                <a:latin typeface="Calibri" panose="020F0502020204030204" pitchFamily="34" charset="0"/>
                <a:cs typeface="Calibri" panose="020F0502020204030204" pitchFamily="34" charset="0"/>
              </a:defRPr>
            </a:lvl1pPr>
            <a:lvl2pPr>
              <a:lnSpc>
                <a:spcPct val="120000"/>
              </a:lnSpc>
              <a:defRPr>
                <a:solidFill>
                  <a:schemeClr val="bg1"/>
                </a:solidFill>
                <a:latin typeface="Calibri" panose="020F0502020204030204" pitchFamily="34" charset="0"/>
                <a:cs typeface="Calibri" panose="020F0502020204030204" pitchFamily="34" charset="0"/>
              </a:defRPr>
            </a:lvl2pPr>
            <a:lvl3pPr>
              <a:lnSpc>
                <a:spcPct val="120000"/>
              </a:lnSpc>
              <a:defRPr>
                <a:solidFill>
                  <a:schemeClr val="bg1"/>
                </a:solidFill>
                <a:latin typeface="Calibri" panose="020F0502020204030204" pitchFamily="34" charset="0"/>
                <a:cs typeface="Calibri" panose="020F0502020204030204" pitchFamily="34" charset="0"/>
              </a:defRPr>
            </a:lvl3pPr>
            <a:lvl4pPr>
              <a:lnSpc>
                <a:spcPct val="120000"/>
              </a:lnSpc>
              <a:defRPr>
                <a:solidFill>
                  <a:schemeClr val="bg1"/>
                </a:solidFill>
                <a:latin typeface="Calibri" panose="020F0502020204030204" pitchFamily="34" charset="0"/>
                <a:cs typeface="Calibri" panose="020F0502020204030204" pitchFamily="34" charset="0"/>
              </a:defRPr>
            </a:lvl4pPr>
            <a:lvl5pPr>
              <a:lnSpc>
                <a:spcPct val="120000"/>
              </a:lnSpc>
              <a:defRPr>
                <a:solidFill>
                  <a:schemeClr val="bg1"/>
                </a:solidFill>
                <a:latin typeface="Calibri" panose="020F0502020204030204" pitchFamily="34" charset="0"/>
                <a:cs typeface="Calibri" panose="020F0502020204030204" pitchFamily="34" charset="0"/>
              </a:defRPr>
            </a:lvl5pPr>
          </a:lstStyle>
          <a:p>
            <a:pPr lvl="0"/>
            <a:r>
              <a:rPr lang="da-DK" noProof="0" dirty="0"/>
              <a:t>Rediger</a:t>
            </a:r>
            <a:r>
              <a:rPr lang="da-DK" dirty="0"/>
              <a:t>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E05476A7-8381-B543-BA2C-D191544B8F8B}" type="datetime1">
              <a:rPr lang="da-DK" smtClean="0"/>
              <a:pPr/>
              <a:t>20-03-2023</a:t>
            </a:fld>
            <a:endParaRPr lang="da-DK"/>
          </a:p>
        </p:txBody>
      </p:sp>
      <p:sp>
        <p:nvSpPr>
          <p:cNvPr id="5" name="Pladsholder til sidefod 4"/>
          <p:cNvSpPr>
            <a:spLocks noGrp="1"/>
          </p:cNvSpPr>
          <p:nvPr>
            <p:ph type="ftr" sz="quarter" idx="11"/>
          </p:nvPr>
        </p:nvSpPr>
        <p:spPr/>
        <p:txBody>
          <a:bodyPr/>
          <a:lstStyle>
            <a:lvl1pPr>
              <a:defRPr>
                <a:solidFill>
                  <a:schemeClr val="bg1"/>
                </a:solidFill>
                <a:latin typeface="Calibri" panose="020F0502020204030204" pitchFamily="34" charset="0"/>
                <a:cs typeface="Calibri" panose="020F0502020204030204" pitchFamily="34" charset="0"/>
              </a:defRPr>
            </a:lvl1pPr>
          </a:lstStyle>
          <a:p>
            <a:r>
              <a:rPr lang="da-DK"/>
              <a:t>Det Etiske Råd i overskrifter</a:t>
            </a:r>
            <a:endParaRPr lang="da-DK" dirty="0"/>
          </a:p>
        </p:txBody>
      </p:sp>
      <p:sp>
        <p:nvSpPr>
          <p:cNvPr id="6" name="Pladsholder til diasnummer 5"/>
          <p:cNvSpPr>
            <a:spLocks noGrp="1"/>
          </p:cNvSpPr>
          <p:nvPr>
            <p:ph type="sldNum" sz="quarter" idx="12"/>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FDCD7B39-A45A-48B5-B1D7-9306F2099B16}" type="slidenum">
              <a:rPr lang="da-DK" smtClean="0"/>
              <a:pPr/>
              <a:t>‹nr.›</a:t>
            </a:fld>
            <a:endParaRPr lang="da-DK"/>
          </a:p>
        </p:txBody>
      </p:sp>
      <p:cxnSp>
        <p:nvCxnSpPr>
          <p:cNvPr id="7" name="Lige forbindelse 6"/>
          <p:cNvCxnSpPr>
            <a:cxnSpLocks/>
          </p:cNvCxnSpPr>
          <p:nvPr userDrawn="1"/>
        </p:nvCxnSpPr>
        <p:spPr>
          <a:xfrm>
            <a:off x="511800" y="832944"/>
            <a:ext cx="0" cy="10838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11152" y="6010132"/>
            <a:ext cx="1501460" cy="658874"/>
          </a:xfrm>
          <a:prstGeom prst="rect">
            <a:avLst/>
          </a:prstGeom>
        </p:spPr>
      </p:pic>
    </p:spTree>
    <p:extLst>
      <p:ext uri="{BB962C8B-B14F-4D97-AF65-F5344CB8AC3E}">
        <p14:creationId xmlns:p14="http://schemas.microsoft.com/office/powerpoint/2010/main" val="307773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8_Titel og indholdsobjekt (én linj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299" y="692696"/>
            <a:ext cx="8915400" cy="720080"/>
          </a:xfrm>
        </p:spPr>
        <p:txBody>
          <a:bodyPr lIns="360000"/>
          <a:lstStyle>
            <a:lvl1pPr>
              <a:defRPr b="1" baseline="0">
                <a:solidFill>
                  <a:schemeClr val="bg1"/>
                </a:solidFill>
                <a:latin typeface="Calibri" panose="020F0502020204030204" pitchFamily="34" charset="0"/>
                <a:cs typeface="Calibri" panose="020F0502020204030204" pitchFamily="34" charset="0"/>
              </a:defRPr>
            </a:lvl1pPr>
          </a:lstStyle>
          <a:p>
            <a:r>
              <a:rPr lang="da-DK" dirty="0"/>
              <a:t>Overskrift i én linje</a:t>
            </a:r>
          </a:p>
        </p:txBody>
      </p:sp>
      <p:sp>
        <p:nvSpPr>
          <p:cNvPr id="3" name="Pladsholder til indhold 2"/>
          <p:cNvSpPr>
            <a:spLocks noGrp="1"/>
          </p:cNvSpPr>
          <p:nvPr>
            <p:ph idx="1" hasCustomPrompt="1"/>
          </p:nvPr>
        </p:nvSpPr>
        <p:spPr>
          <a:xfrm>
            <a:off x="511800" y="1772816"/>
            <a:ext cx="8900812" cy="4464496"/>
          </a:xfrm>
        </p:spPr>
        <p:txBody>
          <a:bodyPr lIns="360000" tIns="0" rIns="0" bIns="0"/>
          <a:lstStyle>
            <a:lvl1pPr>
              <a:lnSpc>
                <a:spcPct val="120000"/>
              </a:lnSpc>
              <a:defRPr>
                <a:solidFill>
                  <a:schemeClr val="bg1"/>
                </a:solidFill>
                <a:latin typeface="Calibri" panose="020F0502020204030204" pitchFamily="34" charset="0"/>
                <a:cs typeface="Calibri" panose="020F0502020204030204" pitchFamily="34" charset="0"/>
              </a:defRPr>
            </a:lvl1pPr>
            <a:lvl2pPr>
              <a:lnSpc>
                <a:spcPct val="120000"/>
              </a:lnSpc>
              <a:defRPr>
                <a:solidFill>
                  <a:schemeClr val="bg1"/>
                </a:solidFill>
                <a:latin typeface="Calibri" panose="020F0502020204030204" pitchFamily="34" charset="0"/>
                <a:cs typeface="Calibri" panose="020F0502020204030204" pitchFamily="34" charset="0"/>
              </a:defRPr>
            </a:lvl2pPr>
            <a:lvl3pPr>
              <a:lnSpc>
                <a:spcPct val="120000"/>
              </a:lnSpc>
              <a:defRPr>
                <a:solidFill>
                  <a:schemeClr val="bg1"/>
                </a:solidFill>
                <a:latin typeface="Calibri" panose="020F0502020204030204" pitchFamily="34" charset="0"/>
                <a:cs typeface="Calibri" panose="020F0502020204030204" pitchFamily="34" charset="0"/>
              </a:defRPr>
            </a:lvl3pPr>
            <a:lvl4pPr>
              <a:lnSpc>
                <a:spcPct val="120000"/>
              </a:lnSpc>
              <a:defRPr>
                <a:solidFill>
                  <a:schemeClr val="bg1"/>
                </a:solidFill>
                <a:latin typeface="Calibri" panose="020F0502020204030204" pitchFamily="34" charset="0"/>
                <a:cs typeface="Calibri" panose="020F0502020204030204" pitchFamily="34" charset="0"/>
              </a:defRPr>
            </a:lvl4pPr>
            <a:lvl5pPr>
              <a:lnSpc>
                <a:spcPct val="120000"/>
              </a:lnSpc>
              <a:defRPr>
                <a:solidFill>
                  <a:schemeClr val="bg1"/>
                </a:solidFill>
                <a:latin typeface="Calibri" panose="020F0502020204030204" pitchFamily="34" charset="0"/>
                <a:cs typeface="Calibri" panose="020F0502020204030204" pitchFamily="34" charset="0"/>
              </a:defRPr>
            </a:lvl5pPr>
          </a:lstStyle>
          <a:p>
            <a:pPr lvl="0"/>
            <a:r>
              <a:rPr lang="da-DK" noProof="0" dirty="0"/>
              <a:t>Rediger</a:t>
            </a:r>
            <a:r>
              <a:rPr lang="da-DK" dirty="0"/>
              <a:t>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E05476A7-8381-B543-BA2C-D191544B8F8B}" type="datetime1">
              <a:rPr lang="da-DK" smtClean="0"/>
              <a:pPr/>
              <a:t>20-03-2023</a:t>
            </a:fld>
            <a:endParaRPr lang="da-DK"/>
          </a:p>
        </p:txBody>
      </p:sp>
      <p:sp>
        <p:nvSpPr>
          <p:cNvPr id="5" name="Pladsholder til sidefod 4"/>
          <p:cNvSpPr>
            <a:spLocks noGrp="1"/>
          </p:cNvSpPr>
          <p:nvPr>
            <p:ph type="ftr" sz="quarter" idx="11"/>
          </p:nvPr>
        </p:nvSpPr>
        <p:spPr/>
        <p:txBody>
          <a:bodyPr/>
          <a:lstStyle>
            <a:lvl1pPr>
              <a:defRPr>
                <a:solidFill>
                  <a:schemeClr val="bg1"/>
                </a:solidFill>
                <a:latin typeface="Calibri" panose="020F0502020204030204" pitchFamily="34" charset="0"/>
                <a:cs typeface="Calibri" panose="020F0502020204030204" pitchFamily="34" charset="0"/>
              </a:defRPr>
            </a:lvl1pPr>
          </a:lstStyle>
          <a:p>
            <a:r>
              <a:rPr lang="da-DK"/>
              <a:t>Det Etiske Råd i overskrifter</a:t>
            </a:r>
            <a:endParaRPr lang="da-DK" dirty="0"/>
          </a:p>
        </p:txBody>
      </p:sp>
      <p:sp>
        <p:nvSpPr>
          <p:cNvPr id="6" name="Pladsholder til diasnummer 5"/>
          <p:cNvSpPr>
            <a:spLocks noGrp="1"/>
          </p:cNvSpPr>
          <p:nvPr>
            <p:ph type="sldNum" sz="quarter" idx="12"/>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FDCD7B39-A45A-48B5-B1D7-9306F2099B16}" type="slidenum">
              <a:rPr lang="da-DK" smtClean="0"/>
              <a:pPr/>
              <a:t>‹nr.›</a:t>
            </a:fld>
            <a:endParaRPr lang="da-DK"/>
          </a:p>
        </p:txBody>
      </p:sp>
      <p:cxnSp>
        <p:nvCxnSpPr>
          <p:cNvPr id="7" name="Lige forbindelse 6"/>
          <p:cNvCxnSpPr/>
          <p:nvPr userDrawn="1"/>
        </p:nvCxnSpPr>
        <p:spPr>
          <a:xfrm>
            <a:off x="511800" y="832944"/>
            <a:ext cx="0" cy="44419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11152" y="6010132"/>
            <a:ext cx="1501460" cy="658874"/>
          </a:xfrm>
          <a:prstGeom prst="rect">
            <a:avLst/>
          </a:prstGeom>
        </p:spPr>
      </p:pic>
    </p:spTree>
    <p:extLst>
      <p:ext uri="{BB962C8B-B14F-4D97-AF65-F5344CB8AC3E}">
        <p14:creationId xmlns:p14="http://schemas.microsoft.com/office/powerpoint/2010/main" val="146131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s orange">
    <p:spTree>
      <p:nvGrpSpPr>
        <p:cNvPr id="1" name=""/>
        <p:cNvGrpSpPr/>
        <p:nvPr/>
      </p:nvGrpSpPr>
      <p:grpSpPr>
        <a:xfrm>
          <a:off x="0" y="0"/>
          <a:ext cx="0" cy="0"/>
          <a:chOff x="0" y="0"/>
          <a:chExt cx="0" cy="0"/>
        </a:xfrm>
      </p:grpSpPr>
      <p:sp>
        <p:nvSpPr>
          <p:cNvPr id="10" name="Right Triangle 4"/>
          <p:cNvSpPr/>
          <p:nvPr userDrawn="1"/>
        </p:nvSpPr>
        <p:spPr>
          <a:xfrm>
            <a:off x="0" y="2578196"/>
            <a:ext cx="6393160" cy="4279805"/>
          </a:xfrm>
          <a:prstGeom prst="rtTriangl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latin typeface="Calibri" panose="020F0502020204030204" pitchFamily="34" charset="0"/>
              <a:cs typeface="Calibri" panose="020F0502020204030204" pitchFamily="34" charset="0"/>
            </a:endParaRPr>
          </a:p>
        </p:txBody>
      </p:sp>
      <p:sp>
        <p:nvSpPr>
          <p:cNvPr id="9" name="Manual Input 10"/>
          <p:cNvSpPr/>
          <p:nvPr userDrawn="1"/>
        </p:nvSpPr>
        <p:spPr>
          <a:xfrm>
            <a:off x="-5721" y="4881041"/>
            <a:ext cx="9911721" cy="19828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10 h 10000"/>
              <a:gd name="connsiteX0" fmla="*/ 7 w 10000"/>
              <a:gd name="connsiteY0" fmla="*/ 5166 h 10000"/>
              <a:gd name="connsiteX1" fmla="*/ 10000 w 10000"/>
              <a:gd name="connsiteY1" fmla="*/ 0 h 10000"/>
              <a:gd name="connsiteX2" fmla="*/ 10000 w 10000"/>
              <a:gd name="connsiteY2" fmla="*/ 10000 h 10000"/>
              <a:gd name="connsiteX3" fmla="*/ 0 w 10000"/>
              <a:gd name="connsiteY3" fmla="*/ 10000 h 10000"/>
              <a:gd name="connsiteX4" fmla="*/ 7 w 10000"/>
              <a:gd name="connsiteY4" fmla="*/ 5166 h 10000"/>
              <a:gd name="connsiteX0" fmla="*/ 0 w 10000"/>
              <a:gd name="connsiteY0" fmla="*/ 516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166 h 10000"/>
              <a:gd name="connsiteX0" fmla="*/ 0 w 10000"/>
              <a:gd name="connsiteY0" fmla="*/ 5166 h 10030"/>
              <a:gd name="connsiteX1" fmla="*/ 10000 w 10000"/>
              <a:gd name="connsiteY1" fmla="*/ 0 h 10030"/>
              <a:gd name="connsiteX2" fmla="*/ 10000 w 10000"/>
              <a:gd name="connsiteY2" fmla="*/ 10000 h 10030"/>
              <a:gd name="connsiteX3" fmla="*/ 2778 w 10000"/>
              <a:gd name="connsiteY3" fmla="*/ 10030 h 10030"/>
              <a:gd name="connsiteX4" fmla="*/ 0 w 10000"/>
              <a:gd name="connsiteY4" fmla="*/ 5166 h 10030"/>
              <a:gd name="connsiteX0" fmla="*/ 0 w 10000"/>
              <a:gd name="connsiteY0" fmla="*/ 5166 h 10030"/>
              <a:gd name="connsiteX1" fmla="*/ 2775 w 10000"/>
              <a:gd name="connsiteY1" fmla="*/ 3719 h 10030"/>
              <a:gd name="connsiteX2" fmla="*/ 10000 w 10000"/>
              <a:gd name="connsiteY2" fmla="*/ 0 h 10030"/>
              <a:gd name="connsiteX3" fmla="*/ 10000 w 10000"/>
              <a:gd name="connsiteY3" fmla="*/ 10000 h 10030"/>
              <a:gd name="connsiteX4" fmla="*/ 2778 w 10000"/>
              <a:gd name="connsiteY4" fmla="*/ 10030 h 10030"/>
              <a:gd name="connsiteX5" fmla="*/ 0 w 10000"/>
              <a:gd name="connsiteY5" fmla="*/ 5166 h 10030"/>
              <a:gd name="connsiteX0" fmla="*/ 905 w 8127"/>
              <a:gd name="connsiteY0" fmla="*/ 10030 h 10030"/>
              <a:gd name="connsiteX1" fmla="*/ 902 w 8127"/>
              <a:gd name="connsiteY1" fmla="*/ 3719 h 10030"/>
              <a:gd name="connsiteX2" fmla="*/ 8127 w 8127"/>
              <a:gd name="connsiteY2" fmla="*/ 0 h 10030"/>
              <a:gd name="connsiteX3" fmla="*/ 8127 w 8127"/>
              <a:gd name="connsiteY3" fmla="*/ 10000 h 10030"/>
              <a:gd name="connsiteX4" fmla="*/ 905 w 8127"/>
              <a:gd name="connsiteY4" fmla="*/ 10030 h 10030"/>
              <a:gd name="connsiteX0" fmla="*/ 1114 w 10000"/>
              <a:gd name="connsiteY0" fmla="*/ 10000 h 10042"/>
              <a:gd name="connsiteX1" fmla="*/ 1110 w 10000"/>
              <a:gd name="connsiteY1" fmla="*/ 3708 h 10042"/>
              <a:gd name="connsiteX2" fmla="*/ 10000 w 10000"/>
              <a:gd name="connsiteY2" fmla="*/ 0 h 10042"/>
              <a:gd name="connsiteX3" fmla="*/ 10000 w 10000"/>
              <a:gd name="connsiteY3" fmla="*/ 9970 h 10042"/>
              <a:gd name="connsiteX4" fmla="*/ 1114 w 10000"/>
              <a:gd name="connsiteY4" fmla="*/ 10000 h 10042"/>
              <a:gd name="connsiteX0" fmla="*/ 870 w 9756"/>
              <a:gd name="connsiteY0" fmla="*/ 10000 h 10042"/>
              <a:gd name="connsiteX1" fmla="*/ 866 w 9756"/>
              <a:gd name="connsiteY1" fmla="*/ 3708 h 10042"/>
              <a:gd name="connsiteX2" fmla="*/ 9756 w 9756"/>
              <a:gd name="connsiteY2" fmla="*/ 0 h 10042"/>
              <a:gd name="connsiteX3" fmla="*/ 9756 w 9756"/>
              <a:gd name="connsiteY3" fmla="*/ 9970 h 10042"/>
              <a:gd name="connsiteX4" fmla="*/ 870 w 9756"/>
              <a:gd name="connsiteY4" fmla="*/ 10000 h 10042"/>
              <a:gd name="connsiteX0" fmla="*/ 892 w 10000"/>
              <a:gd name="connsiteY0" fmla="*/ 9958 h 9958"/>
              <a:gd name="connsiteX1" fmla="*/ 888 w 10000"/>
              <a:gd name="connsiteY1" fmla="*/ 3692 h 9958"/>
              <a:gd name="connsiteX2" fmla="*/ 10000 w 10000"/>
              <a:gd name="connsiteY2" fmla="*/ 0 h 9958"/>
              <a:gd name="connsiteX3" fmla="*/ 10000 w 10000"/>
              <a:gd name="connsiteY3" fmla="*/ 9928 h 9958"/>
              <a:gd name="connsiteX4" fmla="*/ 892 w 10000"/>
              <a:gd name="connsiteY4" fmla="*/ 9958 h 9958"/>
              <a:gd name="connsiteX0" fmla="*/ 892 w 10000"/>
              <a:gd name="connsiteY0" fmla="*/ 10000 h 10000"/>
              <a:gd name="connsiteX1" fmla="*/ 888 w 10000"/>
              <a:gd name="connsiteY1" fmla="*/ 3708 h 10000"/>
              <a:gd name="connsiteX2" fmla="*/ 10000 w 10000"/>
              <a:gd name="connsiteY2" fmla="*/ 0 h 10000"/>
              <a:gd name="connsiteX3" fmla="*/ 10000 w 10000"/>
              <a:gd name="connsiteY3" fmla="*/ 9970 h 10000"/>
              <a:gd name="connsiteX4" fmla="*/ 892 w 10000"/>
              <a:gd name="connsiteY4" fmla="*/ 10000 h 10000"/>
              <a:gd name="connsiteX0" fmla="*/ 679 w 9787"/>
              <a:gd name="connsiteY0" fmla="*/ 10000 h 10000"/>
              <a:gd name="connsiteX1" fmla="*/ 675 w 9787"/>
              <a:gd name="connsiteY1" fmla="*/ 3708 h 10000"/>
              <a:gd name="connsiteX2" fmla="*/ 9787 w 9787"/>
              <a:gd name="connsiteY2" fmla="*/ 0 h 10000"/>
              <a:gd name="connsiteX3" fmla="*/ 9787 w 9787"/>
              <a:gd name="connsiteY3" fmla="*/ 9970 h 10000"/>
              <a:gd name="connsiteX4" fmla="*/ 679 w 9787"/>
              <a:gd name="connsiteY4" fmla="*/ 10000 h 10000"/>
              <a:gd name="connsiteX0" fmla="*/ 4 w 9310"/>
              <a:gd name="connsiteY0" fmla="*/ 10000 h 10000"/>
              <a:gd name="connsiteX1" fmla="*/ 0 w 9310"/>
              <a:gd name="connsiteY1" fmla="*/ 3708 h 10000"/>
              <a:gd name="connsiteX2" fmla="*/ 9310 w 9310"/>
              <a:gd name="connsiteY2" fmla="*/ 0 h 10000"/>
              <a:gd name="connsiteX3" fmla="*/ 9310 w 9310"/>
              <a:gd name="connsiteY3" fmla="*/ 9970 h 10000"/>
              <a:gd name="connsiteX4" fmla="*/ 4 w 931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0" h="10000">
                <a:moveTo>
                  <a:pt x="4" y="10000"/>
                </a:moveTo>
                <a:cubicBezTo>
                  <a:pt x="4" y="6353"/>
                  <a:pt x="6" y="6856"/>
                  <a:pt x="0" y="3708"/>
                </a:cubicBezTo>
                <a:lnTo>
                  <a:pt x="9310" y="0"/>
                </a:lnTo>
                <a:lnTo>
                  <a:pt x="9310" y="9970"/>
                </a:lnTo>
                <a:lnTo>
                  <a:pt x="4" y="10000"/>
                </a:lnTo>
                <a:close/>
              </a:path>
            </a:pathLst>
          </a:custGeom>
          <a:solidFill>
            <a:schemeClr val="bg1">
              <a:alpha val="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2223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el og indholdsobjekt (én linj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299" y="692696"/>
            <a:ext cx="8915400" cy="720080"/>
          </a:xfrm>
        </p:spPr>
        <p:txBody>
          <a:bodyPr lIns="360000"/>
          <a:lstStyle>
            <a:lvl1pPr>
              <a:defRPr b="1" baseline="0">
                <a:solidFill>
                  <a:schemeClr val="bg1"/>
                </a:solidFill>
                <a:latin typeface="Calibri" panose="020F0502020204030204" pitchFamily="34" charset="0"/>
                <a:cs typeface="Calibri" panose="020F0502020204030204" pitchFamily="34" charset="0"/>
              </a:defRPr>
            </a:lvl1pPr>
          </a:lstStyle>
          <a:p>
            <a:r>
              <a:rPr lang="da-DK" dirty="0"/>
              <a:t>Overskrift i to linjer overskrift i to linjer overskrift i to linjer</a:t>
            </a:r>
          </a:p>
        </p:txBody>
      </p:sp>
      <p:sp>
        <p:nvSpPr>
          <p:cNvPr id="3" name="Pladsholder til indhold 2"/>
          <p:cNvSpPr>
            <a:spLocks noGrp="1"/>
          </p:cNvSpPr>
          <p:nvPr>
            <p:ph idx="1" hasCustomPrompt="1"/>
          </p:nvPr>
        </p:nvSpPr>
        <p:spPr>
          <a:xfrm>
            <a:off x="511800" y="2276872"/>
            <a:ext cx="8900812" cy="3960440"/>
          </a:xfrm>
        </p:spPr>
        <p:txBody>
          <a:bodyPr lIns="360000" tIns="0" rIns="0" bIns="0"/>
          <a:lstStyle>
            <a:lvl1pPr>
              <a:lnSpc>
                <a:spcPct val="120000"/>
              </a:lnSpc>
              <a:defRPr>
                <a:solidFill>
                  <a:schemeClr val="bg1"/>
                </a:solidFill>
                <a:latin typeface="Calibri" panose="020F0502020204030204" pitchFamily="34" charset="0"/>
                <a:cs typeface="Calibri" panose="020F0502020204030204" pitchFamily="34" charset="0"/>
              </a:defRPr>
            </a:lvl1pPr>
            <a:lvl2pPr>
              <a:lnSpc>
                <a:spcPct val="120000"/>
              </a:lnSpc>
              <a:defRPr>
                <a:solidFill>
                  <a:schemeClr val="bg1"/>
                </a:solidFill>
                <a:latin typeface="Calibri" panose="020F0502020204030204" pitchFamily="34" charset="0"/>
                <a:cs typeface="Calibri" panose="020F0502020204030204" pitchFamily="34" charset="0"/>
              </a:defRPr>
            </a:lvl2pPr>
            <a:lvl3pPr>
              <a:lnSpc>
                <a:spcPct val="120000"/>
              </a:lnSpc>
              <a:defRPr>
                <a:solidFill>
                  <a:schemeClr val="bg1"/>
                </a:solidFill>
                <a:latin typeface="Calibri" panose="020F0502020204030204" pitchFamily="34" charset="0"/>
                <a:cs typeface="Calibri" panose="020F0502020204030204" pitchFamily="34" charset="0"/>
              </a:defRPr>
            </a:lvl3pPr>
            <a:lvl4pPr>
              <a:lnSpc>
                <a:spcPct val="120000"/>
              </a:lnSpc>
              <a:defRPr>
                <a:solidFill>
                  <a:schemeClr val="bg1"/>
                </a:solidFill>
                <a:latin typeface="Calibri" panose="020F0502020204030204" pitchFamily="34" charset="0"/>
                <a:cs typeface="Calibri" panose="020F0502020204030204" pitchFamily="34" charset="0"/>
              </a:defRPr>
            </a:lvl4pPr>
            <a:lvl5pPr>
              <a:lnSpc>
                <a:spcPct val="120000"/>
              </a:lnSpc>
              <a:defRPr>
                <a:solidFill>
                  <a:schemeClr val="bg1"/>
                </a:solidFill>
                <a:latin typeface="Calibri" panose="020F0502020204030204" pitchFamily="34" charset="0"/>
                <a:cs typeface="Calibri" panose="020F0502020204030204" pitchFamily="34" charset="0"/>
              </a:defRPr>
            </a:lvl5pPr>
          </a:lstStyle>
          <a:p>
            <a:pPr lvl="0"/>
            <a:r>
              <a:rPr lang="da-DK" noProof="0" dirty="0"/>
              <a:t>Rediger</a:t>
            </a:r>
            <a:r>
              <a:rPr lang="da-DK" dirty="0"/>
              <a:t>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E05476A7-8381-B543-BA2C-D191544B8F8B}" type="datetime1">
              <a:rPr lang="da-DK" smtClean="0"/>
              <a:pPr/>
              <a:t>20-03-2023</a:t>
            </a:fld>
            <a:endParaRPr lang="da-DK"/>
          </a:p>
        </p:txBody>
      </p:sp>
      <p:sp>
        <p:nvSpPr>
          <p:cNvPr id="5" name="Pladsholder til sidefod 4"/>
          <p:cNvSpPr>
            <a:spLocks noGrp="1"/>
          </p:cNvSpPr>
          <p:nvPr>
            <p:ph type="ftr" sz="quarter" idx="11"/>
          </p:nvPr>
        </p:nvSpPr>
        <p:spPr/>
        <p:txBody>
          <a:bodyPr/>
          <a:lstStyle>
            <a:lvl1pPr>
              <a:defRPr>
                <a:solidFill>
                  <a:schemeClr val="bg1"/>
                </a:solidFill>
                <a:latin typeface="Calibri" panose="020F0502020204030204" pitchFamily="34" charset="0"/>
                <a:cs typeface="Calibri" panose="020F0502020204030204" pitchFamily="34" charset="0"/>
              </a:defRPr>
            </a:lvl1pPr>
          </a:lstStyle>
          <a:p>
            <a:r>
              <a:rPr lang="da-DK"/>
              <a:t>Det Etiske Råd i overskrifter</a:t>
            </a:r>
            <a:endParaRPr lang="da-DK" dirty="0"/>
          </a:p>
        </p:txBody>
      </p:sp>
      <p:sp>
        <p:nvSpPr>
          <p:cNvPr id="6" name="Pladsholder til diasnummer 5"/>
          <p:cNvSpPr>
            <a:spLocks noGrp="1"/>
          </p:cNvSpPr>
          <p:nvPr>
            <p:ph type="sldNum" sz="quarter" idx="12"/>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FDCD7B39-A45A-48B5-B1D7-9306F2099B16}" type="slidenum">
              <a:rPr lang="da-DK" smtClean="0"/>
              <a:pPr/>
              <a:t>‹nr.›</a:t>
            </a:fld>
            <a:endParaRPr lang="da-DK"/>
          </a:p>
        </p:txBody>
      </p:sp>
      <p:cxnSp>
        <p:nvCxnSpPr>
          <p:cNvPr id="7" name="Lige forbindelse 6"/>
          <p:cNvCxnSpPr>
            <a:cxnSpLocks/>
          </p:cNvCxnSpPr>
          <p:nvPr userDrawn="1"/>
        </p:nvCxnSpPr>
        <p:spPr>
          <a:xfrm>
            <a:off x="511800" y="832944"/>
            <a:ext cx="0" cy="10838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11152" y="6010132"/>
            <a:ext cx="1501460" cy="658874"/>
          </a:xfrm>
          <a:prstGeom prst="rect">
            <a:avLst/>
          </a:prstGeom>
        </p:spPr>
      </p:pic>
    </p:spTree>
    <p:extLst>
      <p:ext uri="{BB962C8B-B14F-4D97-AF65-F5344CB8AC3E}">
        <p14:creationId xmlns:p14="http://schemas.microsoft.com/office/powerpoint/2010/main" val="2557390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el og indholdsobjekt (én linj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299" y="692696"/>
            <a:ext cx="8915400" cy="720080"/>
          </a:xfrm>
        </p:spPr>
        <p:txBody>
          <a:bodyPr lIns="360000"/>
          <a:lstStyle>
            <a:lvl1pPr>
              <a:defRPr b="1" baseline="0">
                <a:solidFill>
                  <a:schemeClr val="bg1"/>
                </a:solidFill>
                <a:latin typeface="Calibri" panose="020F0502020204030204" pitchFamily="34" charset="0"/>
                <a:cs typeface="Calibri" panose="020F0502020204030204" pitchFamily="34" charset="0"/>
              </a:defRPr>
            </a:lvl1pPr>
          </a:lstStyle>
          <a:p>
            <a:r>
              <a:rPr lang="da-DK" dirty="0"/>
              <a:t>Overskrift i to linjer overskrift i to linjer overskrift i to linjer</a:t>
            </a:r>
          </a:p>
        </p:txBody>
      </p:sp>
      <p:sp>
        <p:nvSpPr>
          <p:cNvPr id="3" name="Pladsholder til indhold 2"/>
          <p:cNvSpPr>
            <a:spLocks noGrp="1"/>
          </p:cNvSpPr>
          <p:nvPr>
            <p:ph idx="1" hasCustomPrompt="1"/>
          </p:nvPr>
        </p:nvSpPr>
        <p:spPr>
          <a:xfrm>
            <a:off x="511800" y="2276872"/>
            <a:ext cx="8900812" cy="3960440"/>
          </a:xfrm>
        </p:spPr>
        <p:txBody>
          <a:bodyPr lIns="360000" tIns="0" rIns="0" bIns="0"/>
          <a:lstStyle>
            <a:lvl1pPr>
              <a:lnSpc>
                <a:spcPct val="120000"/>
              </a:lnSpc>
              <a:defRPr>
                <a:solidFill>
                  <a:schemeClr val="bg1"/>
                </a:solidFill>
                <a:latin typeface="Calibri" panose="020F0502020204030204" pitchFamily="34" charset="0"/>
                <a:cs typeface="Calibri" panose="020F0502020204030204" pitchFamily="34" charset="0"/>
              </a:defRPr>
            </a:lvl1pPr>
            <a:lvl2pPr>
              <a:lnSpc>
                <a:spcPct val="120000"/>
              </a:lnSpc>
              <a:defRPr>
                <a:solidFill>
                  <a:schemeClr val="bg1"/>
                </a:solidFill>
                <a:latin typeface="Calibri" panose="020F0502020204030204" pitchFamily="34" charset="0"/>
                <a:cs typeface="Calibri" panose="020F0502020204030204" pitchFamily="34" charset="0"/>
              </a:defRPr>
            </a:lvl2pPr>
            <a:lvl3pPr>
              <a:lnSpc>
                <a:spcPct val="120000"/>
              </a:lnSpc>
              <a:defRPr>
                <a:solidFill>
                  <a:schemeClr val="bg1"/>
                </a:solidFill>
                <a:latin typeface="Calibri" panose="020F0502020204030204" pitchFamily="34" charset="0"/>
                <a:cs typeface="Calibri" panose="020F0502020204030204" pitchFamily="34" charset="0"/>
              </a:defRPr>
            </a:lvl3pPr>
            <a:lvl4pPr>
              <a:lnSpc>
                <a:spcPct val="120000"/>
              </a:lnSpc>
              <a:defRPr>
                <a:solidFill>
                  <a:schemeClr val="bg1"/>
                </a:solidFill>
                <a:latin typeface="Calibri" panose="020F0502020204030204" pitchFamily="34" charset="0"/>
                <a:cs typeface="Calibri" panose="020F0502020204030204" pitchFamily="34" charset="0"/>
              </a:defRPr>
            </a:lvl4pPr>
            <a:lvl5pPr>
              <a:lnSpc>
                <a:spcPct val="120000"/>
              </a:lnSpc>
              <a:defRPr>
                <a:solidFill>
                  <a:schemeClr val="bg1"/>
                </a:solidFill>
                <a:latin typeface="Calibri" panose="020F0502020204030204" pitchFamily="34" charset="0"/>
                <a:cs typeface="Calibri" panose="020F0502020204030204" pitchFamily="34" charset="0"/>
              </a:defRPr>
            </a:lvl5pPr>
          </a:lstStyle>
          <a:p>
            <a:pPr lvl="0"/>
            <a:r>
              <a:rPr lang="da-DK" noProof="0" dirty="0"/>
              <a:t>Rediger</a:t>
            </a:r>
            <a:r>
              <a:rPr lang="da-DK" dirty="0"/>
              <a:t>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E05476A7-8381-B543-BA2C-D191544B8F8B}" type="datetime1">
              <a:rPr lang="da-DK" smtClean="0"/>
              <a:pPr/>
              <a:t>20-03-2023</a:t>
            </a:fld>
            <a:endParaRPr lang="da-DK"/>
          </a:p>
        </p:txBody>
      </p:sp>
      <p:sp>
        <p:nvSpPr>
          <p:cNvPr id="5" name="Pladsholder til sidefod 4"/>
          <p:cNvSpPr>
            <a:spLocks noGrp="1"/>
          </p:cNvSpPr>
          <p:nvPr>
            <p:ph type="ftr" sz="quarter" idx="11"/>
          </p:nvPr>
        </p:nvSpPr>
        <p:spPr/>
        <p:txBody>
          <a:bodyPr/>
          <a:lstStyle>
            <a:lvl1pPr>
              <a:defRPr>
                <a:solidFill>
                  <a:schemeClr val="bg1"/>
                </a:solidFill>
                <a:latin typeface="Calibri" panose="020F0502020204030204" pitchFamily="34" charset="0"/>
                <a:cs typeface="Calibri" panose="020F0502020204030204" pitchFamily="34" charset="0"/>
              </a:defRPr>
            </a:lvl1pPr>
          </a:lstStyle>
          <a:p>
            <a:r>
              <a:rPr lang="da-DK"/>
              <a:t>Det Etiske Råd i overskrifter</a:t>
            </a:r>
            <a:endParaRPr lang="da-DK" dirty="0"/>
          </a:p>
        </p:txBody>
      </p:sp>
      <p:sp>
        <p:nvSpPr>
          <p:cNvPr id="6" name="Pladsholder til diasnummer 5"/>
          <p:cNvSpPr>
            <a:spLocks noGrp="1"/>
          </p:cNvSpPr>
          <p:nvPr>
            <p:ph type="sldNum" sz="quarter" idx="12"/>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FDCD7B39-A45A-48B5-B1D7-9306F2099B16}" type="slidenum">
              <a:rPr lang="da-DK" smtClean="0"/>
              <a:pPr/>
              <a:t>‹nr.›</a:t>
            </a:fld>
            <a:endParaRPr lang="da-DK"/>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11152" y="6010132"/>
            <a:ext cx="1501460" cy="658874"/>
          </a:xfrm>
          <a:prstGeom prst="rect">
            <a:avLst/>
          </a:prstGeom>
        </p:spPr>
      </p:pic>
    </p:spTree>
    <p:extLst>
      <p:ext uri="{BB962C8B-B14F-4D97-AF65-F5344CB8AC3E}">
        <p14:creationId xmlns:p14="http://schemas.microsoft.com/office/powerpoint/2010/main" val="117187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utdias">
    <p:spTree>
      <p:nvGrpSpPr>
        <p:cNvPr id="1" name=""/>
        <p:cNvGrpSpPr/>
        <p:nvPr/>
      </p:nvGrpSpPr>
      <p:grpSpPr>
        <a:xfrm>
          <a:off x="0" y="0"/>
          <a:ext cx="0" cy="0"/>
          <a:chOff x="0" y="0"/>
          <a:chExt cx="0" cy="0"/>
        </a:xfrm>
      </p:grpSpPr>
      <p:pic>
        <p:nvPicPr>
          <p:cNvPr id="10" name="Bille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6736" y="1847270"/>
            <a:ext cx="3547335" cy="1557565"/>
          </a:xfrm>
          <a:prstGeom prst="rect">
            <a:avLst/>
          </a:prstGeom>
        </p:spPr>
      </p:pic>
      <p:sp>
        <p:nvSpPr>
          <p:cNvPr id="11" name="Tekstboks 10"/>
          <p:cNvSpPr txBox="1"/>
          <p:nvPr userDrawn="1"/>
        </p:nvSpPr>
        <p:spPr>
          <a:xfrm>
            <a:off x="4554780" y="3861838"/>
            <a:ext cx="2808312" cy="692497"/>
          </a:xfrm>
          <a:prstGeom prst="rect">
            <a:avLst/>
          </a:prstGeom>
          <a:noFill/>
        </p:spPr>
        <p:txBody>
          <a:bodyPr wrap="square" lIns="0" tIns="0" rIns="0" bIns="0" rtlCol="0">
            <a:spAutoFit/>
          </a:bodyPr>
          <a:lstStyle/>
          <a:p>
            <a:pPr>
              <a:lnSpc>
                <a:spcPts val="1800"/>
              </a:lnSpc>
            </a:pPr>
            <a:r>
              <a:rPr lang="da-DK" sz="1200" b="1" dirty="0">
                <a:solidFill>
                  <a:schemeClr val="bg1"/>
                </a:solidFill>
                <a:latin typeface="Calibri" panose="020F0502020204030204" pitchFamily="34" charset="0"/>
                <a:cs typeface="Calibri" panose="020F0502020204030204" pitchFamily="34" charset="0"/>
              </a:rPr>
              <a:t>DET ETISKE RÅD</a:t>
            </a:r>
          </a:p>
          <a:p>
            <a:pPr>
              <a:lnSpc>
                <a:spcPts val="1800"/>
              </a:lnSpc>
            </a:pPr>
            <a:r>
              <a:rPr lang="da-DK" sz="1200" baseline="0" dirty="0">
                <a:solidFill>
                  <a:schemeClr val="bg1"/>
                </a:solidFill>
                <a:latin typeface="Calibri" panose="020F0502020204030204" pitchFamily="34" charset="0"/>
                <a:cs typeface="Calibri" panose="020F0502020204030204" pitchFamily="34" charset="0"/>
              </a:rPr>
              <a:t>kontakt@etiskraad.dk</a:t>
            </a:r>
          </a:p>
          <a:p>
            <a:pPr>
              <a:lnSpc>
                <a:spcPts val="1800"/>
              </a:lnSpc>
            </a:pPr>
            <a:r>
              <a:rPr lang="da-DK" sz="1200" baseline="0" dirty="0">
                <a:solidFill>
                  <a:schemeClr val="bg1"/>
                </a:solidFill>
                <a:latin typeface="Calibri" panose="020F0502020204030204" pitchFamily="34" charset="0"/>
                <a:cs typeface="Calibri" panose="020F0502020204030204" pitchFamily="34" charset="0"/>
              </a:rPr>
              <a:t>www.etiskraad.dk</a:t>
            </a:r>
            <a:endParaRPr lang="da-DK" sz="1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249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s hvid">
    <p:spTree>
      <p:nvGrpSpPr>
        <p:cNvPr id="1" name=""/>
        <p:cNvGrpSpPr/>
        <p:nvPr/>
      </p:nvGrpSpPr>
      <p:grpSpPr>
        <a:xfrm>
          <a:off x="0" y="0"/>
          <a:ext cx="0" cy="0"/>
          <a:chOff x="0" y="0"/>
          <a:chExt cx="0" cy="0"/>
        </a:xfrm>
      </p:grpSpPr>
      <p:sp>
        <p:nvSpPr>
          <p:cNvPr id="11" name="Manual Input 10"/>
          <p:cNvSpPr/>
          <p:nvPr userDrawn="1"/>
        </p:nvSpPr>
        <p:spPr>
          <a:xfrm>
            <a:off x="-5721" y="4881041"/>
            <a:ext cx="9911721" cy="19828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10 h 10000"/>
              <a:gd name="connsiteX0" fmla="*/ 7 w 10000"/>
              <a:gd name="connsiteY0" fmla="*/ 5166 h 10000"/>
              <a:gd name="connsiteX1" fmla="*/ 10000 w 10000"/>
              <a:gd name="connsiteY1" fmla="*/ 0 h 10000"/>
              <a:gd name="connsiteX2" fmla="*/ 10000 w 10000"/>
              <a:gd name="connsiteY2" fmla="*/ 10000 h 10000"/>
              <a:gd name="connsiteX3" fmla="*/ 0 w 10000"/>
              <a:gd name="connsiteY3" fmla="*/ 10000 h 10000"/>
              <a:gd name="connsiteX4" fmla="*/ 7 w 10000"/>
              <a:gd name="connsiteY4" fmla="*/ 5166 h 10000"/>
              <a:gd name="connsiteX0" fmla="*/ 0 w 10000"/>
              <a:gd name="connsiteY0" fmla="*/ 516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166 h 10000"/>
              <a:gd name="connsiteX0" fmla="*/ 0 w 10000"/>
              <a:gd name="connsiteY0" fmla="*/ 5166 h 10030"/>
              <a:gd name="connsiteX1" fmla="*/ 10000 w 10000"/>
              <a:gd name="connsiteY1" fmla="*/ 0 h 10030"/>
              <a:gd name="connsiteX2" fmla="*/ 10000 w 10000"/>
              <a:gd name="connsiteY2" fmla="*/ 10000 h 10030"/>
              <a:gd name="connsiteX3" fmla="*/ 2778 w 10000"/>
              <a:gd name="connsiteY3" fmla="*/ 10030 h 10030"/>
              <a:gd name="connsiteX4" fmla="*/ 0 w 10000"/>
              <a:gd name="connsiteY4" fmla="*/ 5166 h 10030"/>
              <a:gd name="connsiteX0" fmla="*/ 0 w 10000"/>
              <a:gd name="connsiteY0" fmla="*/ 5166 h 10030"/>
              <a:gd name="connsiteX1" fmla="*/ 2775 w 10000"/>
              <a:gd name="connsiteY1" fmla="*/ 3719 h 10030"/>
              <a:gd name="connsiteX2" fmla="*/ 10000 w 10000"/>
              <a:gd name="connsiteY2" fmla="*/ 0 h 10030"/>
              <a:gd name="connsiteX3" fmla="*/ 10000 w 10000"/>
              <a:gd name="connsiteY3" fmla="*/ 10000 h 10030"/>
              <a:gd name="connsiteX4" fmla="*/ 2778 w 10000"/>
              <a:gd name="connsiteY4" fmla="*/ 10030 h 10030"/>
              <a:gd name="connsiteX5" fmla="*/ 0 w 10000"/>
              <a:gd name="connsiteY5" fmla="*/ 5166 h 10030"/>
              <a:gd name="connsiteX0" fmla="*/ 905 w 8127"/>
              <a:gd name="connsiteY0" fmla="*/ 10030 h 10030"/>
              <a:gd name="connsiteX1" fmla="*/ 902 w 8127"/>
              <a:gd name="connsiteY1" fmla="*/ 3719 h 10030"/>
              <a:gd name="connsiteX2" fmla="*/ 8127 w 8127"/>
              <a:gd name="connsiteY2" fmla="*/ 0 h 10030"/>
              <a:gd name="connsiteX3" fmla="*/ 8127 w 8127"/>
              <a:gd name="connsiteY3" fmla="*/ 10000 h 10030"/>
              <a:gd name="connsiteX4" fmla="*/ 905 w 8127"/>
              <a:gd name="connsiteY4" fmla="*/ 10030 h 10030"/>
              <a:gd name="connsiteX0" fmla="*/ 1114 w 10000"/>
              <a:gd name="connsiteY0" fmla="*/ 10000 h 10042"/>
              <a:gd name="connsiteX1" fmla="*/ 1110 w 10000"/>
              <a:gd name="connsiteY1" fmla="*/ 3708 h 10042"/>
              <a:gd name="connsiteX2" fmla="*/ 10000 w 10000"/>
              <a:gd name="connsiteY2" fmla="*/ 0 h 10042"/>
              <a:gd name="connsiteX3" fmla="*/ 10000 w 10000"/>
              <a:gd name="connsiteY3" fmla="*/ 9970 h 10042"/>
              <a:gd name="connsiteX4" fmla="*/ 1114 w 10000"/>
              <a:gd name="connsiteY4" fmla="*/ 10000 h 10042"/>
              <a:gd name="connsiteX0" fmla="*/ 870 w 9756"/>
              <a:gd name="connsiteY0" fmla="*/ 10000 h 10042"/>
              <a:gd name="connsiteX1" fmla="*/ 866 w 9756"/>
              <a:gd name="connsiteY1" fmla="*/ 3708 h 10042"/>
              <a:gd name="connsiteX2" fmla="*/ 9756 w 9756"/>
              <a:gd name="connsiteY2" fmla="*/ 0 h 10042"/>
              <a:gd name="connsiteX3" fmla="*/ 9756 w 9756"/>
              <a:gd name="connsiteY3" fmla="*/ 9970 h 10042"/>
              <a:gd name="connsiteX4" fmla="*/ 870 w 9756"/>
              <a:gd name="connsiteY4" fmla="*/ 10000 h 10042"/>
              <a:gd name="connsiteX0" fmla="*/ 892 w 10000"/>
              <a:gd name="connsiteY0" fmla="*/ 9958 h 9958"/>
              <a:gd name="connsiteX1" fmla="*/ 888 w 10000"/>
              <a:gd name="connsiteY1" fmla="*/ 3692 h 9958"/>
              <a:gd name="connsiteX2" fmla="*/ 10000 w 10000"/>
              <a:gd name="connsiteY2" fmla="*/ 0 h 9958"/>
              <a:gd name="connsiteX3" fmla="*/ 10000 w 10000"/>
              <a:gd name="connsiteY3" fmla="*/ 9928 h 9958"/>
              <a:gd name="connsiteX4" fmla="*/ 892 w 10000"/>
              <a:gd name="connsiteY4" fmla="*/ 9958 h 9958"/>
              <a:gd name="connsiteX0" fmla="*/ 892 w 10000"/>
              <a:gd name="connsiteY0" fmla="*/ 10000 h 10000"/>
              <a:gd name="connsiteX1" fmla="*/ 888 w 10000"/>
              <a:gd name="connsiteY1" fmla="*/ 3708 h 10000"/>
              <a:gd name="connsiteX2" fmla="*/ 10000 w 10000"/>
              <a:gd name="connsiteY2" fmla="*/ 0 h 10000"/>
              <a:gd name="connsiteX3" fmla="*/ 10000 w 10000"/>
              <a:gd name="connsiteY3" fmla="*/ 9970 h 10000"/>
              <a:gd name="connsiteX4" fmla="*/ 892 w 10000"/>
              <a:gd name="connsiteY4" fmla="*/ 10000 h 10000"/>
              <a:gd name="connsiteX0" fmla="*/ 679 w 9787"/>
              <a:gd name="connsiteY0" fmla="*/ 10000 h 10000"/>
              <a:gd name="connsiteX1" fmla="*/ 675 w 9787"/>
              <a:gd name="connsiteY1" fmla="*/ 3708 h 10000"/>
              <a:gd name="connsiteX2" fmla="*/ 9787 w 9787"/>
              <a:gd name="connsiteY2" fmla="*/ 0 h 10000"/>
              <a:gd name="connsiteX3" fmla="*/ 9787 w 9787"/>
              <a:gd name="connsiteY3" fmla="*/ 9970 h 10000"/>
              <a:gd name="connsiteX4" fmla="*/ 679 w 9787"/>
              <a:gd name="connsiteY4" fmla="*/ 10000 h 10000"/>
              <a:gd name="connsiteX0" fmla="*/ 4 w 9310"/>
              <a:gd name="connsiteY0" fmla="*/ 10000 h 10000"/>
              <a:gd name="connsiteX1" fmla="*/ 0 w 9310"/>
              <a:gd name="connsiteY1" fmla="*/ 3708 h 10000"/>
              <a:gd name="connsiteX2" fmla="*/ 9310 w 9310"/>
              <a:gd name="connsiteY2" fmla="*/ 0 h 10000"/>
              <a:gd name="connsiteX3" fmla="*/ 9310 w 9310"/>
              <a:gd name="connsiteY3" fmla="*/ 9970 h 10000"/>
              <a:gd name="connsiteX4" fmla="*/ 4 w 931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0" h="10000">
                <a:moveTo>
                  <a:pt x="4" y="10000"/>
                </a:moveTo>
                <a:cubicBezTo>
                  <a:pt x="4" y="6353"/>
                  <a:pt x="6" y="6856"/>
                  <a:pt x="0" y="3708"/>
                </a:cubicBezTo>
                <a:lnTo>
                  <a:pt x="9310" y="0"/>
                </a:lnTo>
                <a:lnTo>
                  <a:pt x="9310" y="9970"/>
                </a:lnTo>
                <a:lnTo>
                  <a:pt x="4" y="10000"/>
                </a:ln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latin typeface="Calibri" panose="020F0502020204030204" pitchFamily="34" charset="0"/>
              <a:cs typeface="Calibri" panose="020F0502020204030204" pitchFamily="34" charset="0"/>
            </a:endParaRPr>
          </a:p>
        </p:txBody>
      </p:sp>
      <p:sp>
        <p:nvSpPr>
          <p:cNvPr id="12" name="Right Triangle 4"/>
          <p:cNvSpPr/>
          <p:nvPr userDrawn="1"/>
        </p:nvSpPr>
        <p:spPr>
          <a:xfrm>
            <a:off x="0" y="2578196"/>
            <a:ext cx="6393160" cy="4279805"/>
          </a:xfrm>
          <a:prstGeom prst="rtTriangle">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latin typeface="Calibri" panose="020F0502020204030204" pitchFamily="34" charset="0"/>
              <a:cs typeface="Calibri" panose="020F0502020204030204" pitchFamily="34" charset="0"/>
            </a:endParaRPr>
          </a:p>
        </p:txBody>
      </p:sp>
      <p:sp>
        <p:nvSpPr>
          <p:cNvPr id="2" name="Titel 1"/>
          <p:cNvSpPr>
            <a:spLocks noGrp="1"/>
          </p:cNvSpPr>
          <p:nvPr>
            <p:ph type="ctrTitle"/>
          </p:nvPr>
        </p:nvSpPr>
        <p:spPr>
          <a:xfrm>
            <a:off x="488504" y="2130428"/>
            <a:ext cx="7488832" cy="1470025"/>
          </a:xfrm>
        </p:spPr>
        <p:txBody>
          <a:bodyPr lIns="0" anchor="b"/>
          <a:lstStyle>
            <a:lvl1pPr>
              <a:defRPr b="1">
                <a:latin typeface="Calibri" panose="020F0502020204030204" pitchFamily="34" charset="0"/>
                <a:cs typeface="Calibri" panose="020F0502020204030204" pitchFamily="34" charset="0"/>
              </a:defRPr>
            </a:lvl1pPr>
          </a:lstStyle>
          <a:p>
            <a:r>
              <a:rPr lang="da-DK"/>
              <a:t>Klik for at redigere i master</a:t>
            </a:r>
            <a:endParaRPr lang="da-DK" dirty="0"/>
          </a:p>
        </p:txBody>
      </p:sp>
      <p:sp>
        <p:nvSpPr>
          <p:cNvPr id="3" name="Undertitel 2"/>
          <p:cNvSpPr>
            <a:spLocks noGrp="1"/>
          </p:cNvSpPr>
          <p:nvPr>
            <p:ph type="subTitle" idx="1"/>
          </p:nvPr>
        </p:nvSpPr>
        <p:spPr>
          <a:xfrm>
            <a:off x="1352600" y="3764632"/>
            <a:ext cx="6696744" cy="1752600"/>
          </a:xfrm>
        </p:spPr>
        <p:txBody>
          <a:bodyPr lIns="0" tIns="0" rIns="0" bIns="0"/>
          <a:lstStyle>
            <a:lvl1pPr marL="0" indent="0" algn="l">
              <a:buNone/>
              <a:defRPr sz="2800">
                <a:solidFill>
                  <a:schemeClr val="tx1">
                    <a:tint val="75000"/>
                  </a:schemeClr>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03A135BA-76DB-BE46-B92A-E3A8F758EF67}" type="datetime1">
              <a:rPr lang="da-DK" smtClean="0"/>
              <a:t>20-03-2023</a:t>
            </a:fld>
            <a:endParaRPr lang="da-DK" dirty="0"/>
          </a:p>
        </p:txBody>
      </p:sp>
      <p:sp>
        <p:nvSpPr>
          <p:cNvPr id="5" name="Pladsholder til sidefod 4"/>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da-DK"/>
              <a:t>Det Etiske Råd i overskrifter</a:t>
            </a:r>
            <a:endParaRPr lang="da-DK" dirty="0"/>
          </a:p>
        </p:txBody>
      </p:sp>
      <p:sp>
        <p:nvSpPr>
          <p:cNvPr id="6" name="Pladsholder til diasnumm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FDCD7B39-A45A-48B5-B1D7-9306F2099B16}" type="slidenum">
              <a:rPr lang="da-DK" smtClean="0"/>
              <a:pPr/>
              <a:t>‹nr.›</a:t>
            </a:fld>
            <a:endParaRPr lang="da-DK" dirty="0"/>
          </a:p>
        </p:txBody>
      </p:sp>
      <p:cxnSp>
        <p:nvCxnSpPr>
          <p:cNvPr id="7" name="Lige forbindelse 6"/>
          <p:cNvCxnSpPr/>
          <p:nvPr userDrawn="1"/>
        </p:nvCxnSpPr>
        <p:spPr>
          <a:xfrm>
            <a:off x="560512" y="3883496"/>
            <a:ext cx="624776" cy="0"/>
          </a:xfrm>
          <a:prstGeom prst="line">
            <a:avLst/>
          </a:prstGeom>
          <a:ln w="57150">
            <a:solidFill>
              <a:srgbClr val="DF5933"/>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1152" y="6009778"/>
            <a:ext cx="1501460" cy="659582"/>
          </a:xfrm>
          <a:prstGeom prst="rect">
            <a:avLst/>
          </a:prstGeom>
        </p:spPr>
      </p:pic>
    </p:spTree>
    <p:extLst>
      <p:ext uri="{BB962C8B-B14F-4D97-AF65-F5344CB8AC3E}">
        <p14:creationId xmlns:p14="http://schemas.microsoft.com/office/powerpoint/2010/main" val="2539460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én linj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299" y="692696"/>
            <a:ext cx="8915400" cy="720080"/>
          </a:xfrm>
        </p:spPr>
        <p:txBody>
          <a:bodyPr lIns="360000"/>
          <a:lstStyle>
            <a:lvl1pPr>
              <a:defRPr b="1" baseline="0">
                <a:latin typeface="Calibri" panose="020F0502020204030204" pitchFamily="34" charset="0"/>
                <a:cs typeface="Calibri" panose="020F0502020204030204" pitchFamily="34" charset="0"/>
              </a:defRPr>
            </a:lvl1pPr>
          </a:lstStyle>
          <a:p>
            <a:r>
              <a:rPr lang="da-DK" dirty="0"/>
              <a:t>Overskrift i én linje</a:t>
            </a:r>
          </a:p>
        </p:txBody>
      </p:sp>
      <p:sp>
        <p:nvSpPr>
          <p:cNvPr id="3" name="Pladsholder til indhold 2"/>
          <p:cNvSpPr>
            <a:spLocks noGrp="1"/>
          </p:cNvSpPr>
          <p:nvPr>
            <p:ph idx="1"/>
          </p:nvPr>
        </p:nvSpPr>
        <p:spPr>
          <a:xfrm>
            <a:off x="511800" y="1772816"/>
            <a:ext cx="8900812" cy="4464496"/>
          </a:xfrm>
        </p:spPr>
        <p:txBody>
          <a:bodyPr lIns="360000" tIns="0" rIns="0" bIns="0"/>
          <a:lstStyle>
            <a:lvl1pPr>
              <a:lnSpc>
                <a:spcPct val="120000"/>
              </a:lnSpc>
              <a:defRPr>
                <a:latin typeface="Calibri" panose="020F0502020204030204" pitchFamily="34" charset="0"/>
                <a:cs typeface="Calibri" panose="020F0502020204030204" pitchFamily="34" charset="0"/>
              </a:defRPr>
            </a:lvl1pPr>
            <a:lvl2pPr>
              <a:lnSpc>
                <a:spcPct val="120000"/>
              </a:lnSpc>
              <a:defRPr>
                <a:latin typeface="Calibri" panose="020F0502020204030204" pitchFamily="34" charset="0"/>
                <a:cs typeface="Calibri" panose="020F0502020204030204" pitchFamily="34" charset="0"/>
              </a:defRPr>
            </a:lvl2pPr>
            <a:lvl3pPr>
              <a:lnSpc>
                <a:spcPct val="120000"/>
              </a:lnSpc>
              <a:defRPr>
                <a:latin typeface="Calibri" panose="020F0502020204030204" pitchFamily="34" charset="0"/>
                <a:cs typeface="Calibri" panose="020F0502020204030204" pitchFamily="34" charset="0"/>
              </a:defRPr>
            </a:lvl3pPr>
            <a:lvl4pPr>
              <a:lnSpc>
                <a:spcPct val="120000"/>
              </a:lnSpc>
              <a:defRPr>
                <a:latin typeface="Calibri" panose="020F0502020204030204" pitchFamily="34" charset="0"/>
                <a:cs typeface="Calibri" panose="020F0502020204030204" pitchFamily="34" charset="0"/>
              </a:defRPr>
            </a:lvl4pPr>
            <a:lvl5pPr>
              <a:lnSpc>
                <a:spcPct val="120000"/>
              </a:lnSpc>
              <a:defRPr>
                <a:latin typeface="Calibri" panose="020F0502020204030204" pitchFamily="34" charset="0"/>
                <a:cs typeface="Calibri" panose="020F0502020204030204" pitchFamily="34" charset="0"/>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3905261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el og indholdsobjekt (to linjer)">
    <p:spTree>
      <p:nvGrpSpPr>
        <p:cNvPr id="1" name=""/>
        <p:cNvGrpSpPr/>
        <p:nvPr/>
      </p:nvGrpSpPr>
      <p:grpSpPr>
        <a:xfrm>
          <a:off x="0" y="0"/>
          <a:ext cx="0" cy="0"/>
          <a:chOff x="0" y="0"/>
          <a:chExt cx="0" cy="0"/>
        </a:xfrm>
      </p:grpSpPr>
      <p:sp>
        <p:nvSpPr>
          <p:cNvPr id="11" name="Manual Input 10"/>
          <p:cNvSpPr/>
          <p:nvPr userDrawn="1"/>
        </p:nvSpPr>
        <p:spPr>
          <a:xfrm>
            <a:off x="-5721" y="4881041"/>
            <a:ext cx="9911721" cy="19828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10 h 10000"/>
              <a:gd name="connsiteX0" fmla="*/ 7 w 10000"/>
              <a:gd name="connsiteY0" fmla="*/ 5166 h 10000"/>
              <a:gd name="connsiteX1" fmla="*/ 10000 w 10000"/>
              <a:gd name="connsiteY1" fmla="*/ 0 h 10000"/>
              <a:gd name="connsiteX2" fmla="*/ 10000 w 10000"/>
              <a:gd name="connsiteY2" fmla="*/ 10000 h 10000"/>
              <a:gd name="connsiteX3" fmla="*/ 0 w 10000"/>
              <a:gd name="connsiteY3" fmla="*/ 10000 h 10000"/>
              <a:gd name="connsiteX4" fmla="*/ 7 w 10000"/>
              <a:gd name="connsiteY4" fmla="*/ 5166 h 10000"/>
              <a:gd name="connsiteX0" fmla="*/ 0 w 10000"/>
              <a:gd name="connsiteY0" fmla="*/ 516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166 h 10000"/>
              <a:gd name="connsiteX0" fmla="*/ 0 w 10000"/>
              <a:gd name="connsiteY0" fmla="*/ 5166 h 10030"/>
              <a:gd name="connsiteX1" fmla="*/ 10000 w 10000"/>
              <a:gd name="connsiteY1" fmla="*/ 0 h 10030"/>
              <a:gd name="connsiteX2" fmla="*/ 10000 w 10000"/>
              <a:gd name="connsiteY2" fmla="*/ 10000 h 10030"/>
              <a:gd name="connsiteX3" fmla="*/ 2778 w 10000"/>
              <a:gd name="connsiteY3" fmla="*/ 10030 h 10030"/>
              <a:gd name="connsiteX4" fmla="*/ 0 w 10000"/>
              <a:gd name="connsiteY4" fmla="*/ 5166 h 10030"/>
              <a:gd name="connsiteX0" fmla="*/ 0 w 10000"/>
              <a:gd name="connsiteY0" fmla="*/ 5166 h 10030"/>
              <a:gd name="connsiteX1" fmla="*/ 2775 w 10000"/>
              <a:gd name="connsiteY1" fmla="*/ 3719 h 10030"/>
              <a:gd name="connsiteX2" fmla="*/ 10000 w 10000"/>
              <a:gd name="connsiteY2" fmla="*/ 0 h 10030"/>
              <a:gd name="connsiteX3" fmla="*/ 10000 w 10000"/>
              <a:gd name="connsiteY3" fmla="*/ 10000 h 10030"/>
              <a:gd name="connsiteX4" fmla="*/ 2778 w 10000"/>
              <a:gd name="connsiteY4" fmla="*/ 10030 h 10030"/>
              <a:gd name="connsiteX5" fmla="*/ 0 w 10000"/>
              <a:gd name="connsiteY5" fmla="*/ 5166 h 10030"/>
              <a:gd name="connsiteX0" fmla="*/ 905 w 8127"/>
              <a:gd name="connsiteY0" fmla="*/ 10030 h 10030"/>
              <a:gd name="connsiteX1" fmla="*/ 902 w 8127"/>
              <a:gd name="connsiteY1" fmla="*/ 3719 h 10030"/>
              <a:gd name="connsiteX2" fmla="*/ 8127 w 8127"/>
              <a:gd name="connsiteY2" fmla="*/ 0 h 10030"/>
              <a:gd name="connsiteX3" fmla="*/ 8127 w 8127"/>
              <a:gd name="connsiteY3" fmla="*/ 10000 h 10030"/>
              <a:gd name="connsiteX4" fmla="*/ 905 w 8127"/>
              <a:gd name="connsiteY4" fmla="*/ 10030 h 10030"/>
              <a:gd name="connsiteX0" fmla="*/ 1114 w 10000"/>
              <a:gd name="connsiteY0" fmla="*/ 10000 h 10042"/>
              <a:gd name="connsiteX1" fmla="*/ 1110 w 10000"/>
              <a:gd name="connsiteY1" fmla="*/ 3708 h 10042"/>
              <a:gd name="connsiteX2" fmla="*/ 10000 w 10000"/>
              <a:gd name="connsiteY2" fmla="*/ 0 h 10042"/>
              <a:gd name="connsiteX3" fmla="*/ 10000 w 10000"/>
              <a:gd name="connsiteY3" fmla="*/ 9970 h 10042"/>
              <a:gd name="connsiteX4" fmla="*/ 1114 w 10000"/>
              <a:gd name="connsiteY4" fmla="*/ 10000 h 10042"/>
              <a:gd name="connsiteX0" fmla="*/ 870 w 9756"/>
              <a:gd name="connsiteY0" fmla="*/ 10000 h 10042"/>
              <a:gd name="connsiteX1" fmla="*/ 866 w 9756"/>
              <a:gd name="connsiteY1" fmla="*/ 3708 h 10042"/>
              <a:gd name="connsiteX2" fmla="*/ 9756 w 9756"/>
              <a:gd name="connsiteY2" fmla="*/ 0 h 10042"/>
              <a:gd name="connsiteX3" fmla="*/ 9756 w 9756"/>
              <a:gd name="connsiteY3" fmla="*/ 9970 h 10042"/>
              <a:gd name="connsiteX4" fmla="*/ 870 w 9756"/>
              <a:gd name="connsiteY4" fmla="*/ 10000 h 10042"/>
              <a:gd name="connsiteX0" fmla="*/ 892 w 10000"/>
              <a:gd name="connsiteY0" fmla="*/ 9958 h 9958"/>
              <a:gd name="connsiteX1" fmla="*/ 888 w 10000"/>
              <a:gd name="connsiteY1" fmla="*/ 3692 h 9958"/>
              <a:gd name="connsiteX2" fmla="*/ 10000 w 10000"/>
              <a:gd name="connsiteY2" fmla="*/ 0 h 9958"/>
              <a:gd name="connsiteX3" fmla="*/ 10000 w 10000"/>
              <a:gd name="connsiteY3" fmla="*/ 9928 h 9958"/>
              <a:gd name="connsiteX4" fmla="*/ 892 w 10000"/>
              <a:gd name="connsiteY4" fmla="*/ 9958 h 9958"/>
              <a:gd name="connsiteX0" fmla="*/ 892 w 10000"/>
              <a:gd name="connsiteY0" fmla="*/ 10000 h 10000"/>
              <a:gd name="connsiteX1" fmla="*/ 888 w 10000"/>
              <a:gd name="connsiteY1" fmla="*/ 3708 h 10000"/>
              <a:gd name="connsiteX2" fmla="*/ 10000 w 10000"/>
              <a:gd name="connsiteY2" fmla="*/ 0 h 10000"/>
              <a:gd name="connsiteX3" fmla="*/ 10000 w 10000"/>
              <a:gd name="connsiteY3" fmla="*/ 9970 h 10000"/>
              <a:gd name="connsiteX4" fmla="*/ 892 w 10000"/>
              <a:gd name="connsiteY4" fmla="*/ 10000 h 10000"/>
              <a:gd name="connsiteX0" fmla="*/ 679 w 9787"/>
              <a:gd name="connsiteY0" fmla="*/ 10000 h 10000"/>
              <a:gd name="connsiteX1" fmla="*/ 675 w 9787"/>
              <a:gd name="connsiteY1" fmla="*/ 3708 h 10000"/>
              <a:gd name="connsiteX2" fmla="*/ 9787 w 9787"/>
              <a:gd name="connsiteY2" fmla="*/ 0 h 10000"/>
              <a:gd name="connsiteX3" fmla="*/ 9787 w 9787"/>
              <a:gd name="connsiteY3" fmla="*/ 9970 h 10000"/>
              <a:gd name="connsiteX4" fmla="*/ 679 w 9787"/>
              <a:gd name="connsiteY4" fmla="*/ 10000 h 10000"/>
              <a:gd name="connsiteX0" fmla="*/ 4 w 9310"/>
              <a:gd name="connsiteY0" fmla="*/ 10000 h 10000"/>
              <a:gd name="connsiteX1" fmla="*/ 0 w 9310"/>
              <a:gd name="connsiteY1" fmla="*/ 3708 h 10000"/>
              <a:gd name="connsiteX2" fmla="*/ 9310 w 9310"/>
              <a:gd name="connsiteY2" fmla="*/ 0 h 10000"/>
              <a:gd name="connsiteX3" fmla="*/ 9310 w 9310"/>
              <a:gd name="connsiteY3" fmla="*/ 9970 h 10000"/>
              <a:gd name="connsiteX4" fmla="*/ 4 w 931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0" h="10000">
                <a:moveTo>
                  <a:pt x="4" y="10000"/>
                </a:moveTo>
                <a:cubicBezTo>
                  <a:pt x="4" y="6353"/>
                  <a:pt x="6" y="6856"/>
                  <a:pt x="0" y="3708"/>
                </a:cubicBezTo>
                <a:lnTo>
                  <a:pt x="9310" y="0"/>
                </a:lnTo>
                <a:lnTo>
                  <a:pt x="9310" y="9970"/>
                </a:lnTo>
                <a:lnTo>
                  <a:pt x="4" y="10000"/>
                </a:ln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latin typeface="Calibri" panose="020F0502020204030204" pitchFamily="34" charset="0"/>
              <a:cs typeface="Calibri" panose="020F0502020204030204" pitchFamily="34" charset="0"/>
            </a:endParaRPr>
          </a:p>
        </p:txBody>
      </p:sp>
      <p:sp>
        <p:nvSpPr>
          <p:cNvPr id="12" name="Right Triangle 4"/>
          <p:cNvSpPr/>
          <p:nvPr userDrawn="1"/>
        </p:nvSpPr>
        <p:spPr>
          <a:xfrm>
            <a:off x="0" y="2578196"/>
            <a:ext cx="6393160" cy="4279805"/>
          </a:xfrm>
          <a:prstGeom prst="rtTriangle">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latin typeface="Calibri" panose="020F0502020204030204" pitchFamily="34" charset="0"/>
              <a:cs typeface="Calibri" panose="020F0502020204030204" pitchFamily="34" charset="0"/>
            </a:endParaRPr>
          </a:p>
        </p:txBody>
      </p:sp>
      <p:sp>
        <p:nvSpPr>
          <p:cNvPr id="2" name="Titel 1"/>
          <p:cNvSpPr>
            <a:spLocks noGrp="1"/>
          </p:cNvSpPr>
          <p:nvPr>
            <p:ph type="title" hasCustomPrompt="1"/>
          </p:nvPr>
        </p:nvSpPr>
        <p:spPr/>
        <p:txBody>
          <a:bodyPr lIns="360000"/>
          <a:lstStyle>
            <a:lvl1pPr>
              <a:lnSpc>
                <a:spcPct val="100000"/>
              </a:lnSpc>
              <a:defRPr b="1" baseline="0">
                <a:latin typeface="Calibri" panose="020F0502020204030204" pitchFamily="34" charset="0"/>
                <a:cs typeface="Calibri" panose="020F0502020204030204" pitchFamily="34" charset="0"/>
              </a:defRPr>
            </a:lvl1pPr>
          </a:lstStyle>
          <a:p>
            <a:r>
              <a:rPr lang="da-DK" dirty="0"/>
              <a:t>Overskrift i der strækker sig over maksimalt to linjer</a:t>
            </a:r>
          </a:p>
        </p:txBody>
      </p:sp>
      <p:sp>
        <p:nvSpPr>
          <p:cNvPr id="3" name="Pladsholder til indhold 2"/>
          <p:cNvSpPr>
            <a:spLocks noGrp="1"/>
          </p:cNvSpPr>
          <p:nvPr>
            <p:ph idx="1"/>
          </p:nvPr>
        </p:nvSpPr>
        <p:spPr>
          <a:xfrm>
            <a:off x="511800" y="2276872"/>
            <a:ext cx="8900812" cy="3960440"/>
          </a:xfrm>
        </p:spPr>
        <p:txBody>
          <a:bodyPr lIns="360000" tIns="0" rIns="0" bIns="0"/>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3C92E7ED-A709-AE48-9AF5-144EDE8A1135}" type="datetime1">
              <a:rPr lang="da-DK" smtClean="0"/>
              <a:t>20-03-2023</a:t>
            </a:fld>
            <a:endParaRPr lang="da-DK"/>
          </a:p>
        </p:txBody>
      </p:sp>
      <p:sp>
        <p:nvSpPr>
          <p:cNvPr id="5" name="Pladsholder til sidefod 4"/>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da-DK"/>
              <a:t>Det Etiske Råd i overskrifter</a:t>
            </a:r>
          </a:p>
        </p:txBody>
      </p:sp>
      <p:sp>
        <p:nvSpPr>
          <p:cNvPr id="6" name="Pladsholder til diasnumm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FDCD7B39-A45A-48B5-B1D7-9306F2099B16}" type="slidenum">
              <a:rPr lang="da-DK" smtClean="0"/>
              <a:pPr/>
              <a:t>‹nr.›</a:t>
            </a:fld>
            <a:endParaRPr lang="da-DK"/>
          </a:p>
        </p:txBody>
      </p:sp>
      <p:cxnSp>
        <p:nvCxnSpPr>
          <p:cNvPr id="7" name="Lige forbindelse 6"/>
          <p:cNvCxnSpPr/>
          <p:nvPr userDrawn="1"/>
        </p:nvCxnSpPr>
        <p:spPr>
          <a:xfrm>
            <a:off x="511800" y="830719"/>
            <a:ext cx="0" cy="1152130"/>
          </a:xfrm>
          <a:prstGeom prst="line">
            <a:avLst/>
          </a:prstGeom>
          <a:ln w="76200">
            <a:solidFill>
              <a:srgbClr val="DF5933"/>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1152" y="6009778"/>
            <a:ext cx="1501460" cy="659582"/>
          </a:xfrm>
          <a:prstGeom prst="rect">
            <a:avLst/>
          </a:prstGeom>
        </p:spPr>
      </p:pic>
    </p:spTree>
    <p:extLst>
      <p:ext uri="{BB962C8B-B14F-4D97-AF65-F5344CB8AC3E}">
        <p14:creationId xmlns:p14="http://schemas.microsoft.com/office/powerpoint/2010/main" val="397137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 og indholdsobjekt (én linje)">
    <p:spTree>
      <p:nvGrpSpPr>
        <p:cNvPr id="1" name=""/>
        <p:cNvGrpSpPr/>
        <p:nvPr/>
      </p:nvGrpSpPr>
      <p:grpSpPr>
        <a:xfrm>
          <a:off x="0" y="0"/>
          <a:ext cx="0" cy="0"/>
          <a:chOff x="0" y="0"/>
          <a:chExt cx="0" cy="0"/>
        </a:xfrm>
      </p:grpSpPr>
      <p:sp>
        <p:nvSpPr>
          <p:cNvPr id="11" name="Manual Input 10"/>
          <p:cNvSpPr/>
          <p:nvPr userDrawn="1"/>
        </p:nvSpPr>
        <p:spPr>
          <a:xfrm>
            <a:off x="-5721" y="4881041"/>
            <a:ext cx="9911721" cy="19828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10 h 10000"/>
              <a:gd name="connsiteX0" fmla="*/ 7 w 10000"/>
              <a:gd name="connsiteY0" fmla="*/ 5166 h 10000"/>
              <a:gd name="connsiteX1" fmla="*/ 10000 w 10000"/>
              <a:gd name="connsiteY1" fmla="*/ 0 h 10000"/>
              <a:gd name="connsiteX2" fmla="*/ 10000 w 10000"/>
              <a:gd name="connsiteY2" fmla="*/ 10000 h 10000"/>
              <a:gd name="connsiteX3" fmla="*/ 0 w 10000"/>
              <a:gd name="connsiteY3" fmla="*/ 10000 h 10000"/>
              <a:gd name="connsiteX4" fmla="*/ 7 w 10000"/>
              <a:gd name="connsiteY4" fmla="*/ 5166 h 10000"/>
              <a:gd name="connsiteX0" fmla="*/ 0 w 10000"/>
              <a:gd name="connsiteY0" fmla="*/ 516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166 h 10000"/>
              <a:gd name="connsiteX0" fmla="*/ 0 w 10000"/>
              <a:gd name="connsiteY0" fmla="*/ 5166 h 10030"/>
              <a:gd name="connsiteX1" fmla="*/ 10000 w 10000"/>
              <a:gd name="connsiteY1" fmla="*/ 0 h 10030"/>
              <a:gd name="connsiteX2" fmla="*/ 10000 w 10000"/>
              <a:gd name="connsiteY2" fmla="*/ 10000 h 10030"/>
              <a:gd name="connsiteX3" fmla="*/ 2778 w 10000"/>
              <a:gd name="connsiteY3" fmla="*/ 10030 h 10030"/>
              <a:gd name="connsiteX4" fmla="*/ 0 w 10000"/>
              <a:gd name="connsiteY4" fmla="*/ 5166 h 10030"/>
              <a:gd name="connsiteX0" fmla="*/ 0 w 10000"/>
              <a:gd name="connsiteY0" fmla="*/ 5166 h 10030"/>
              <a:gd name="connsiteX1" fmla="*/ 2775 w 10000"/>
              <a:gd name="connsiteY1" fmla="*/ 3719 h 10030"/>
              <a:gd name="connsiteX2" fmla="*/ 10000 w 10000"/>
              <a:gd name="connsiteY2" fmla="*/ 0 h 10030"/>
              <a:gd name="connsiteX3" fmla="*/ 10000 w 10000"/>
              <a:gd name="connsiteY3" fmla="*/ 10000 h 10030"/>
              <a:gd name="connsiteX4" fmla="*/ 2778 w 10000"/>
              <a:gd name="connsiteY4" fmla="*/ 10030 h 10030"/>
              <a:gd name="connsiteX5" fmla="*/ 0 w 10000"/>
              <a:gd name="connsiteY5" fmla="*/ 5166 h 10030"/>
              <a:gd name="connsiteX0" fmla="*/ 905 w 8127"/>
              <a:gd name="connsiteY0" fmla="*/ 10030 h 10030"/>
              <a:gd name="connsiteX1" fmla="*/ 902 w 8127"/>
              <a:gd name="connsiteY1" fmla="*/ 3719 h 10030"/>
              <a:gd name="connsiteX2" fmla="*/ 8127 w 8127"/>
              <a:gd name="connsiteY2" fmla="*/ 0 h 10030"/>
              <a:gd name="connsiteX3" fmla="*/ 8127 w 8127"/>
              <a:gd name="connsiteY3" fmla="*/ 10000 h 10030"/>
              <a:gd name="connsiteX4" fmla="*/ 905 w 8127"/>
              <a:gd name="connsiteY4" fmla="*/ 10030 h 10030"/>
              <a:gd name="connsiteX0" fmla="*/ 1114 w 10000"/>
              <a:gd name="connsiteY0" fmla="*/ 10000 h 10042"/>
              <a:gd name="connsiteX1" fmla="*/ 1110 w 10000"/>
              <a:gd name="connsiteY1" fmla="*/ 3708 h 10042"/>
              <a:gd name="connsiteX2" fmla="*/ 10000 w 10000"/>
              <a:gd name="connsiteY2" fmla="*/ 0 h 10042"/>
              <a:gd name="connsiteX3" fmla="*/ 10000 w 10000"/>
              <a:gd name="connsiteY3" fmla="*/ 9970 h 10042"/>
              <a:gd name="connsiteX4" fmla="*/ 1114 w 10000"/>
              <a:gd name="connsiteY4" fmla="*/ 10000 h 10042"/>
              <a:gd name="connsiteX0" fmla="*/ 870 w 9756"/>
              <a:gd name="connsiteY0" fmla="*/ 10000 h 10042"/>
              <a:gd name="connsiteX1" fmla="*/ 866 w 9756"/>
              <a:gd name="connsiteY1" fmla="*/ 3708 h 10042"/>
              <a:gd name="connsiteX2" fmla="*/ 9756 w 9756"/>
              <a:gd name="connsiteY2" fmla="*/ 0 h 10042"/>
              <a:gd name="connsiteX3" fmla="*/ 9756 w 9756"/>
              <a:gd name="connsiteY3" fmla="*/ 9970 h 10042"/>
              <a:gd name="connsiteX4" fmla="*/ 870 w 9756"/>
              <a:gd name="connsiteY4" fmla="*/ 10000 h 10042"/>
              <a:gd name="connsiteX0" fmla="*/ 892 w 10000"/>
              <a:gd name="connsiteY0" fmla="*/ 9958 h 9958"/>
              <a:gd name="connsiteX1" fmla="*/ 888 w 10000"/>
              <a:gd name="connsiteY1" fmla="*/ 3692 h 9958"/>
              <a:gd name="connsiteX2" fmla="*/ 10000 w 10000"/>
              <a:gd name="connsiteY2" fmla="*/ 0 h 9958"/>
              <a:gd name="connsiteX3" fmla="*/ 10000 w 10000"/>
              <a:gd name="connsiteY3" fmla="*/ 9928 h 9958"/>
              <a:gd name="connsiteX4" fmla="*/ 892 w 10000"/>
              <a:gd name="connsiteY4" fmla="*/ 9958 h 9958"/>
              <a:gd name="connsiteX0" fmla="*/ 892 w 10000"/>
              <a:gd name="connsiteY0" fmla="*/ 10000 h 10000"/>
              <a:gd name="connsiteX1" fmla="*/ 888 w 10000"/>
              <a:gd name="connsiteY1" fmla="*/ 3708 h 10000"/>
              <a:gd name="connsiteX2" fmla="*/ 10000 w 10000"/>
              <a:gd name="connsiteY2" fmla="*/ 0 h 10000"/>
              <a:gd name="connsiteX3" fmla="*/ 10000 w 10000"/>
              <a:gd name="connsiteY3" fmla="*/ 9970 h 10000"/>
              <a:gd name="connsiteX4" fmla="*/ 892 w 10000"/>
              <a:gd name="connsiteY4" fmla="*/ 10000 h 10000"/>
              <a:gd name="connsiteX0" fmla="*/ 679 w 9787"/>
              <a:gd name="connsiteY0" fmla="*/ 10000 h 10000"/>
              <a:gd name="connsiteX1" fmla="*/ 675 w 9787"/>
              <a:gd name="connsiteY1" fmla="*/ 3708 h 10000"/>
              <a:gd name="connsiteX2" fmla="*/ 9787 w 9787"/>
              <a:gd name="connsiteY2" fmla="*/ 0 h 10000"/>
              <a:gd name="connsiteX3" fmla="*/ 9787 w 9787"/>
              <a:gd name="connsiteY3" fmla="*/ 9970 h 10000"/>
              <a:gd name="connsiteX4" fmla="*/ 679 w 9787"/>
              <a:gd name="connsiteY4" fmla="*/ 10000 h 10000"/>
              <a:gd name="connsiteX0" fmla="*/ 4 w 9310"/>
              <a:gd name="connsiteY0" fmla="*/ 10000 h 10000"/>
              <a:gd name="connsiteX1" fmla="*/ 0 w 9310"/>
              <a:gd name="connsiteY1" fmla="*/ 3708 h 10000"/>
              <a:gd name="connsiteX2" fmla="*/ 9310 w 9310"/>
              <a:gd name="connsiteY2" fmla="*/ 0 h 10000"/>
              <a:gd name="connsiteX3" fmla="*/ 9310 w 9310"/>
              <a:gd name="connsiteY3" fmla="*/ 9970 h 10000"/>
              <a:gd name="connsiteX4" fmla="*/ 4 w 931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0" h="10000">
                <a:moveTo>
                  <a:pt x="4" y="10000"/>
                </a:moveTo>
                <a:cubicBezTo>
                  <a:pt x="4" y="6353"/>
                  <a:pt x="6" y="6856"/>
                  <a:pt x="0" y="3708"/>
                </a:cubicBezTo>
                <a:lnTo>
                  <a:pt x="9310" y="0"/>
                </a:lnTo>
                <a:lnTo>
                  <a:pt x="9310" y="9970"/>
                </a:lnTo>
                <a:lnTo>
                  <a:pt x="4" y="10000"/>
                </a:ln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latin typeface="Calibri" panose="020F0502020204030204" pitchFamily="34" charset="0"/>
              <a:cs typeface="Calibri" panose="020F0502020204030204" pitchFamily="34" charset="0"/>
            </a:endParaRPr>
          </a:p>
        </p:txBody>
      </p:sp>
      <p:sp>
        <p:nvSpPr>
          <p:cNvPr id="12" name="Right Triangle 4"/>
          <p:cNvSpPr/>
          <p:nvPr userDrawn="1"/>
        </p:nvSpPr>
        <p:spPr>
          <a:xfrm>
            <a:off x="0" y="2578196"/>
            <a:ext cx="6393160" cy="4279805"/>
          </a:xfrm>
          <a:prstGeom prst="rtTriangle">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latin typeface="Calibri" panose="020F0502020204030204" pitchFamily="34" charset="0"/>
              <a:cs typeface="Calibri" panose="020F0502020204030204" pitchFamily="34" charset="0"/>
            </a:endParaRPr>
          </a:p>
        </p:txBody>
      </p:sp>
      <p:sp>
        <p:nvSpPr>
          <p:cNvPr id="2" name="Titel 1"/>
          <p:cNvSpPr>
            <a:spLocks noGrp="1"/>
          </p:cNvSpPr>
          <p:nvPr>
            <p:ph type="title" hasCustomPrompt="1"/>
          </p:nvPr>
        </p:nvSpPr>
        <p:spPr>
          <a:xfrm>
            <a:off x="495299" y="692696"/>
            <a:ext cx="8915400" cy="720080"/>
          </a:xfrm>
        </p:spPr>
        <p:txBody>
          <a:bodyPr lIns="360000"/>
          <a:lstStyle>
            <a:lvl1pPr>
              <a:defRPr b="1" baseline="0">
                <a:latin typeface="Calibri" panose="020F0502020204030204" pitchFamily="34" charset="0"/>
                <a:cs typeface="Calibri" panose="020F0502020204030204" pitchFamily="34" charset="0"/>
              </a:defRPr>
            </a:lvl1pPr>
          </a:lstStyle>
          <a:p>
            <a:r>
              <a:rPr lang="da-DK" dirty="0"/>
              <a:t>Overskrift i én linje</a:t>
            </a:r>
          </a:p>
        </p:txBody>
      </p:sp>
      <p:sp>
        <p:nvSpPr>
          <p:cNvPr id="3" name="Pladsholder til indhold 2"/>
          <p:cNvSpPr>
            <a:spLocks noGrp="1"/>
          </p:cNvSpPr>
          <p:nvPr>
            <p:ph idx="1"/>
          </p:nvPr>
        </p:nvSpPr>
        <p:spPr>
          <a:xfrm>
            <a:off x="511800" y="1772816"/>
            <a:ext cx="4230000" cy="4464496"/>
          </a:xfrm>
        </p:spPr>
        <p:txBody>
          <a:bodyPr lIns="360000" tIns="0" rIns="0" bIns="0"/>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FACC554B-CEF7-A84E-81E8-695269D42708}" type="datetime1">
              <a:rPr lang="da-DK" smtClean="0"/>
              <a:t>20-03-2023</a:t>
            </a:fld>
            <a:endParaRPr lang="da-DK"/>
          </a:p>
        </p:txBody>
      </p:sp>
      <p:sp>
        <p:nvSpPr>
          <p:cNvPr id="5" name="Pladsholder til sidefod 4"/>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da-DK"/>
              <a:t>Det Etiske Råd i overskrifter</a:t>
            </a:r>
          </a:p>
        </p:txBody>
      </p:sp>
      <p:sp>
        <p:nvSpPr>
          <p:cNvPr id="6" name="Pladsholder til diasnumm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FDCD7B39-A45A-48B5-B1D7-9306F2099B16}" type="slidenum">
              <a:rPr lang="da-DK" smtClean="0"/>
              <a:pPr/>
              <a:t>‹nr.›</a:t>
            </a:fld>
            <a:endParaRPr lang="da-DK"/>
          </a:p>
        </p:txBody>
      </p:sp>
      <p:cxnSp>
        <p:nvCxnSpPr>
          <p:cNvPr id="7" name="Lige forbindelse 6"/>
          <p:cNvCxnSpPr/>
          <p:nvPr userDrawn="1"/>
        </p:nvCxnSpPr>
        <p:spPr>
          <a:xfrm>
            <a:off x="511800" y="832944"/>
            <a:ext cx="0" cy="444195"/>
          </a:xfrm>
          <a:prstGeom prst="line">
            <a:avLst/>
          </a:prstGeom>
          <a:ln w="76200">
            <a:solidFill>
              <a:srgbClr val="DF5933"/>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1152" y="6009778"/>
            <a:ext cx="1501460" cy="659582"/>
          </a:xfrm>
          <a:prstGeom prst="rect">
            <a:avLst/>
          </a:prstGeom>
        </p:spPr>
      </p:pic>
      <p:sp>
        <p:nvSpPr>
          <p:cNvPr id="13" name="Pladsholder til indhold 2"/>
          <p:cNvSpPr>
            <a:spLocks noGrp="1"/>
          </p:cNvSpPr>
          <p:nvPr>
            <p:ph idx="13"/>
          </p:nvPr>
        </p:nvSpPr>
        <p:spPr>
          <a:xfrm>
            <a:off x="5177168" y="1781803"/>
            <a:ext cx="4230000" cy="4464496"/>
          </a:xfrm>
        </p:spPr>
        <p:txBody>
          <a:bodyPr lIns="360000" tIns="0" rIns="0" bIns="0"/>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225772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11" name="Manual Input 10"/>
          <p:cNvSpPr/>
          <p:nvPr userDrawn="1"/>
        </p:nvSpPr>
        <p:spPr>
          <a:xfrm>
            <a:off x="-5721" y="4881041"/>
            <a:ext cx="9911721" cy="19828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10 h 10000"/>
              <a:gd name="connsiteX0" fmla="*/ 7 w 10000"/>
              <a:gd name="connsiteY0" fmla="*/ 5166 h 10000"/>
              <a:gd name="connsiteX1" fmla="*/ 10000 w 10000"/>
              <a:gd name="connsiteY1" fmla="*/ 0 h 10000"/>
              <a:gd name="connsiteX2" fmla="*/ 10000 w 10000"/>
              <a:gd name="connsiteY2" fmla="*/ 10000 h 10000"/>
              <a:gd name="connsiteX3" fmla="*/ 0 w 10000"/>
              <a:gd name="connsiteY3" fmla="*/ 10000 h 10000"/>
              <a:gd name="connsiteX4" fmla="*/ 7 w 10000"/>
              <a:gd name="connsiteY4" fmla="*/ 5166 h 10000"/>
              <a:gd name="connsiteX0" fmla="*/ 0 w 10000"/>
              <a:gd name="connsiteY0" fmla="*/ 516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166 h 10000"/>
              <a:gd name="connsiteX0" fmla="*/ 0 w 10000"/>
              <a:gd name="connsiteY0" fmla="*/ 5166 h 10030"/>
              <a:gd name="connsiteX1" fmla="*/ 10000 w 10000"/>
              <a:gd name="connsiteY1" fmla="*/ 0 h 10030"/>
              <a:gd name="connsiteX2" fmla="*/ 10000 w 10000"/>
              <a:gd name="connsiteY2" fmla="*/ 10000 h 10030"/>
              <a:gd name="connsiteX3" fmla="*/ 2778 w 10000"/>
              <a:gd name="connsiteY3" fmla="*/ 10030 h 10030"/>
              <a:gd name="connsiteX4" fmla="*/ 0 w 10000"/>
              <a:gd name="connsiteY4" fmla="*/ 5166 h 10030"/>
              <a:gd name="connsiteX0" fmla="*/ 0 w 10000"/>
              <a:gd name="connsiteY0" fmla="*/ 5166 h 10030"/>
              <a:gd name="connsiteX1" fmla="*/ 2775 w 10000"/>
              <a:gd name="connsiteY1" fmla="*/ 3719 h 10030"/>
              <a:gd name="connsiteX2" fmla="*/ 10000 w 10000"/>
              <a:gd name="connsiteY2" fmla="*/ 0 h 10030"/>
              <a:gd name="connsiteX3" fmla="*/ 10000 w 10000"/>
              <a:gd name="connsiteY3" fmla="*/ 10000 h 10030"/>
              <a:gd name="connsiteX4" fmla="*/ 2778 w 10000"/>
              <a:gd name="connsiteY4" fmla="*/ 10030 h 10030"/>
              <a:gd name="connsiteX5" fmla="*/ 0 w 10000"/>
              <a:gd name="connsiteY5" fmla="*/ 5166 h 10030"/>
              <a:gd name="connsiteX0" fmla="*/ 905 w 8127"/>
              <a:gd name="connsiteY0" fmla="*/ 10030 h 10030"/>
              <a:gd name="connsiteX1" fmla="*/ 902 w 8127"/>
              <a:gd name="connsiteY1" fmla="*/ 3719 h 10030"/>
              <a:gd name="connsiteX2" fmla="*/ 8127 w 8127"/>
              <a:gd name="connsiteY2" fmla="*/ 0 h 10030"/>
              <a:gd name="connsiteX3" fmla="*/ 8127 w 8127"/>
              <a:gd name="connsiteY3" fmla="*/ 10000 h 10030"/>
              <a:gd name="connsiteX4" fmla="*/ 905 w 8127"/>
              <a:gd name="connsiteY4" fmla="*/ 10030 h 10030"/>
              <a:gd name="connsiteX0" fmla="*/ 1114 w 10000"/>
              <a:gd name="connsiteY0" fmla="*/ 10000 h 10042"/>
              <a:gd name="connsiteX1" fmla="*/ 1110 w 10000"/>
              <a:gd name="connsiteY1" fmla="*/ 3708 h 10042"/>
              <a:gd name="connsiteX2" fmla="*/ 10000 w 10000"/>
              <a:gd name="connsiteY2" fmla="*/ 0 h 10042"/>
              <a:gd name="connsiteX3" fmla="*/ 10000 w 10000"/>
              <a:gd name="connsiteY3" fmla="*/ 9970 h 10042"/>
              <a:gd name="connsiteX4" fmla="*/ 1114 w 10000"/>
              <a:gd name="connsiteY4" fmla="*/ 10000 h 10042"/>
              <a:gd name="connsiteX0" fmla="*/ 870 w 9756"/>
              <a:gd name="connsiteY0" fmla="*/ 10000 h 10042"/>
              <a:gd name="connsiteX1" fmla="*/ 866 w 9756"/>
              <a:gd name="connsiteY1" fmla="*/ 3708 h 10042"/>
              <a:gd name="connsiteX2" fmla="*/ 9756 w 9756"/>
              <a:gd name="connsiteY2" fmla="*/ 0 h 10042"/>
              <a:gd name="connsiteX3" fmla="*/ 9756 w 9756"/>
              <a:gd name="connsiteY3" fmla="*/ 9970 h 10042"/>
              <a:gd name="connsiteX4" fmla="*/ 870 w 9756"/>
              <a:gd name="connsiteY4" fmla="*/ 10000 h 10042"/>
              <a:gd name="connsiteX0" fmla="*/ 892 w 10000"/>
              <a:gd name="connsiteY0" fmla="*/ 9958 h 9958"/>
              <a:gd name="connsiteX1" fmla="*/ 888 w 10000"/>
              <a:gd name="connsiteY1" fmla="*/ 3692 h 9958"/>
              <a:gd name="connsiteX2" fmla="*/ 10000 w 10000"/>
              <a:gd name="connsiteY2" fmla="*/ 0 h 9958"/>
              <a:gd name="connsiteX3" fmla="*/ 10000 w 10000"/>
              <a:gd name="connsiteY3" fmla="*/ 9928 h 9958"/>
              <a:gd name="connsiteX4" fmla="*/ 892 w 10000"/>
              <a:gd name="connsiteY4" fmla="*/ 9958 h 9958"/>
              <a:gd name="connsiteX0" fmla="*/ 892 w 10000"/>
              <a:gd name="connsiteY0" fmla="*/ 10000 h 10000"/>
              <a:gd name="connsiteX1" fmla="*/ 888 w 10000"/>
              <a:gd name="connsiteY1" fmla="*/ 3708 h 10000"/>
              <a:gd name="connsiteX2" fmla="*/ 10000 w 10000"/>
              <a:gd name="connsiteY2" fmla="*/ 0 h 10000"/>
              <a:gd name="connsiteX3" fmla="*/ 10000 w 10000"/>
              <a:gd name="connsiteY3" fmla="*/ 9970 h 10000"/>
              <a:gd name="connsiteX4" fmla="*/ 892 w 10000"/>
              <a:gd name="connsiteY4" fmla="*/ 10000 h 10000"/>
              <a:gd name="connsiteX0" fmla="*/ 679 w 9787"/>
              <a:gd name="connsiteY0" fmla="*/ 10000 h 10000"/>
              <a:gd name="connsiteX1" fmla="*/ 675 w 9787"/>
              <a:gd name="connsiteY1" fmla="*/ 3708 h 10000"/>
              <a:gd name="connsiteX2" fmla="*/ 9787 w 9787"/>
              <a:gd name="connsiteY2" fmla="*/ 0 h 10000"/>
              <a:gd name="connsiteX3" fmla="*/ 9787 w 9787"/>
              <a:gd name="connsiteY3" fmla="*/ 9970 h 10000"/>
              <a:gd name="connsiteX4" fmla="*/ 679 w 9787"/>
              <a:gd name="connsiteY4" fmla="*/ 10000 h 10000"/>
              <a:gd name="connsiteX0" fmla="*/ 4 w 9310"/>
              <a:gd name="connsiteY0" fmla="*/ 10000 h 10000"/>
              <a:gd name="connsiteX1" fmla="*/ 0 w 9310"/>
              <a:gd name="connsiteY1" fmla="*/ 3708 h 10000"/>
              <a:gd name="connsiteX2" fmla="*/ 9310 w 9310"/>
              <a:gd name="connsiteY2" fmla="*/ 0 h 10000"/>
              <a:gd name="connsiteX3" fmla="*/ 9310 w 9310"/>
              <a:gd name="connsiteY3" fmla="*/ 9970 h 10000"/>
              <a:gd name="connsiteX4" fmla="*/ 4 w 931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0" h="10000">
                <a:moveTo>
                  <a:pt x="4" y="10000"/>
                </a:moveTo>
                <a:cubicBezTo>
                  <a:pt x="4" y="6353"/>
                  <a:pt x="6" y="6856"/>
                  <a:pt x="0" y="3708"/>
                </a:cubicBezTo>
                <a:lnTo>
                  <a:pt x="9310" y="0"/>
                </a:lnTo>
                <a:lnTo>
                  <a:pt x="9310" y="9970"/>
                </a:lnTo>
                <a:lnTo>
                  <a:pt x="4" y="10000"/>
                </a:ln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latin typeface="Calibri" panose="020F0502020204030204" pitchFamily="34" charset="0"/>
              <a:cs typeface="Calibri" panose="020F0502020204030204" pitchFamily="34" charset="0"/>
            </a:endParaRPr>
          </a:p>
        </p:txBody>
      </p:sp>
      <p:sp>
        <p:nvSpPr>
          <p:cNvPr id="12" name="Right Triangle 4"/>
          <p:cNvSpPr/>
          <p:nvPr userDrawn="1"/>
        </p:nvSpPr>
        <p:spPr>
          <a:xfrm>
            <a:off x="0" y="2578196"/>
            <a:ext cx="6393160" cy="4279805"/>
          </a:xfrm>
          <a:prstGeom prst="rtTriangle">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latin typeface="Calibri" panose="020F0502020204030204" pitchFamily="34" charset="0"/>
              <a:cs typeface="Calibri" panose="020F0502020204030204" pitchFamily="34" charset="0"/>
            </a:endParaRPr>
          </a:p>
        </p:txBody>
      </p:sp>
      <p:pic>
        <p:nvPicPr>
          <p:cNvPr id="10" name="Bille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1152" y="6009778"/>
            <a:ext cx="1501460" cy="659582"/>
          </a:xfrm>
          <a:prstGeom prst="rect">
            <a:avLst/>
          </a:prstGeom>
        </p:spPr>
      </p:pic>
      <p:sp>
        <p:nvSpPr>
          <p:cNvPr id="2" name="Titel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da-DK" dirty="0"/>
              <a:t>Klik for at redigere i master</a:t>
            </a:r>
          </a:p>
        </p:txBody>
      </p:sp>
      <p:sp>
        <p:nvSpPr>
          <p:cNvPr id="3" name="Pladsholder til indhold 2"/>
          <p:cNvSpPr>
            <a:spLocks noGrp="1"/>
          </p:cNvSpPr>
          <p:nvPr>
            <p:ph sz="half" idx="1"/>
          </p:nvPr>
        </p:nvSpPr>
        <p:spPr>
          <a:xfrm>
            <a:off x="536575" y="1600203"/>
            <a:ext cx="4200401" cy="4525963"/>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4950139" y="1600203"/>
            <a:ext cx="4107317" cy="4525963"/>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8F3756F1-0EAE-BD48-A0B1-76F2F83F022D}" type="datetime1">
              <a:rPr lang="da-DK" smtClean="0"/>
              <a:t>20-03-2023</a:t>
            </a:fld>
            <a:endParaRPr lang="da-DK"/>
          </a:p>
        </p:txBody>
      </p:sp>
      <p:sp>
        <p:nvSpPr>
          <p:cNvPr id="6" name="Pladsholder til sidefod 5"/>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da-DK"/>
              <a:t>Det Etiske Råd i overskrifter</a:t>
            </a:r>
          </a:p>
        </p:txBody>
      </p:sp>
      <p:sp>
        <p:nvSpPr>
          <p:cNvPr id="7" name="Pladsholder til diasnummer 6"/>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FDCD7B39-A45A-48B5-B1D7-9306F2099B16}" type="slidenum">
              <a:rPr lang="da-DK" smtClean="0"/>
              <a:pPr/>
              <a:t>‹nr.›</a:t>
            </a:fld>
            <a:endParaRPr lang="da-DK"/>
          </a:p>
        </p:txBody>
      </p:sp>
    </p:spTree>
    <p:extLst>
      <p:ext uri="{BB962C8B-B14F-4D97-AF65-F5344CB8AC3E}">
        <p14:creationId xmlns:p14="http://schemas.microsoft.com/office/powerpoint/2010/main" val="370109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9" name="Manual Input 10"/>
          <p:cNvSpPr/>
          <p:nvPr userDrawn="1"/>
        </p:nvSpPr>
        <p:spPr>
          <a:xfrm>
            <a:off x="-5721" y="4881041"/>
            <a:ext cx="9911721" cy="19828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10 h 10000"/>
              <a:gd name="connsiteX0" fmla="*/ 7 w 10000"/>
              <a:gd name="connsiteY0" fmla="*/ 5166 h 10000"/>
              <a:gd name="connsiteX1" fmla="*/ 10000 w 10000"/>
              <a:gd name="connsiteY1" fmla="*/ 0 h 10000"/>
              <a:gd name="connsiteX2" fmla="*/ 10000 w 10000"/>
              <a:gd name="connsiteY2" fmla="*/ 10000 h 10000"/>
              <a:gd name="connsiteX3" fmla="*/ 0 w 10000"/>
              <a:gd name="connsiteY3" fmla="*/ 10000 h 10000"/>
              <a:gd name="connsiteX4" fmla="*/ 7 w 10000"/>
              <a:gd name="connsiteY4" fmla="*/ 5166 h 10000"/>
              <a:gd name="connsiteX0" fmla="*/ 0 w 10000"/>
              <a:gd name="connsiteY0" fmla="*/ 516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166 h 10000"/>
              <a:gd name="connsiteX0" fmla="*/ 0 w 10000"/>
              <a:gd name="connsiteY0" fmla="*/ 5166 h 10030"/>
              <a:gd name="connsiteX1" fmla="*/ 10000 w 10000"/>
              <a:gd name="connsiteY1" fmla="*/ 0 h 10030"/>
              <a:gd name="connsiteX2" fmla="*/ 10000 w 10000"/>
              <a:gd name="connsiteY2" fmla="*/ 10000 h 10030"/>
              <a:gd name="connsiteX3" fmla="*/ 2778 w 10000"/>
              <a:gd name="connsiteY3" fmla="*/ 10030 h 10030"/>
              <a:gd name="connsiteX4" fmla="*/ 0 w 10000"/>
              <a:gd name="connsiteY4" fmla="*/ 5166 h 10030"/>
              <a:gd name="connsiteX0" fmla="*/ 0 w 10000"/>
              <a:gd name="connsiteY0" fmla="*/ 5166 h 10030"/>
              <a:gd name="connsiteX1" fmla="*/ 2775 w 10000"/>
              <a:gd name="connsiteY1" fmla="*/ 3719 h 10030"/>
              <a:gd name="connsiteX2" fmla="*/ 10000 w 10000"/>
              <a:gd name="connsiteY2" fmla="*/ 0 h 10030"/>
              <a:gd name="connsiteX3" fmla="*/ 10000 w 10000"/>
              <a:gd name="connsiteY3" fmla="*/ 10000 h 10030"/>
              <a:gd name="connsiteX4" fmla="*/ 2778 w 10000"/>
              <a:gd name="connsiteY4" fmla="*/ 10030 h 10030"/>
              <a:gd name="connsiteX5" fmla="*/ 0 w 10000"/>
              <a:gd name="connsiteY5" fmla="*/ 5166 h 10030"/>
              <a:gd name="connsiteX0" fmla="*/ 905 w 8127"/>
              <a:gd name="connsiteY0" fmla="*/ 10030 h 10030"/>
              <a:gd name="connsiteX1" fmla="*/ 902 w 8127"/>
              <a:gd name="connsiteY1" fmla="*/ 3719 h 10030"/>
              <a:gd name="connsiteX2" fmla="*/ 8127 w 8127"/>
              <a:gd name="connsiteY2" fmla="*/ 0 h 10030"/>
              <a:gd name="connsiteX3" fmla="*/ 8127 w 8127"/>
              <a:gd name="connsiteY3" fmla="*/ 10000 h 10030"/>
              <a:gd name="connsiteX4" fmla="*/ 905 w 8127"/>
              <a:gd name="connsiteY4" fmla="*/ 10030 h 10030"/>
              <a:gd name="connsiteX0" fmla="*/ 1114 w 10000"/>
              <a:gd name="connsiteY0" fmla="*/ 10000 h 10042"/>
              <a:gd name="connsiteX1" fmla="*/ 1110 w 10000"/>
              <a:gd name="connsiteY1" fmla="*/ 3708 h 10042"/>
              <a:gd name="connsiteX2" fmla="*/ 10000 w 10000"/>
              <a:gd name="connsiteY2" fmla="*/ 0 h 10042"/>
              <a:gd name="connsiteX3" fmla="*/ 10000 w 10000"/>
              <a:gd name="connsiteY3" fmla="*/ 9970 h 10042"/>
              <a:gd name="connsiteX4" fmla="*/ 1114 w 10000"/>
              <a:gd name="connsiteY4" fmla="*/ 10000 h 10042"/>
              <a:gd name="connsiteX0" fmla="*/ 870 w 9756"/>
              <a:gd name="connsiteY0" fmla="*/ 10000 h 10042"/>
              <a:gd name="connsiteX1" fmla="*/ 866 w 9756"/>
              <a:gd name="connsiteY1" fmla="*/ 3708 h 10042"/>
              <a:gd name="connsiteX2" fmla="*/ 9756 w 9756"/>
              <a:gd name="connsiteY2" fmla="*/ 0 h 10042"/>
              <a:gd name="connsiteX3" fmla="*/ 9756 w 9756"/>
              <a:gd name="connsiteY3" fmla="*/ 9970 h 10042"/>
              <a:gd name="connsiteX4" fmla="*/ 870 w 9756"/>
              <a:gd name="connsiteY4" fmla="*/ 10000 h 10042"/>
              <a:gd name="connsiteX0" fmla="*/ 892 w 10000"/>
              <a:gd name="connsiteY0" fmla="*/ 9958 h 9958"/>
              <a:gd name="connsiteX1" fmla="*/ 888 w 10000"/>
              <a:gd name="connsiteY1" fmla="*/ 3692 h 9958"/>
              <a:gd name="connsiteX2" fmla="*/ 10000 w 10000"/>
              <a:gd name="connsiteY2" fmla="*/ 0 h 9958"/>
              <a:gd name="connsiteX3" fmla="*/ 10000 w 10000"/>
              <a:gd name="connsiteY3" fmla="*/ 9928 h 9958"/>
              <a:gd name="connsiteX4" fmla="*/ 892 w 10000"/>
              <a:gd name="connsiteY4" fmla="*/ 9958 h 9958"/>
              <a:gd name="connsiteX0" fmla="*/ 892 w 10000"/>
              <a:gd name="connsiteY0" fmla="*/ 10000 h 10000"/>
              <a:gd name="connsiteX1" fmla="*/ 888 w 10000"/>
              <a:gd name="connsiteY1" fmla="*/ 3708 h 10000"/>
              <a:gd name="connsiteX2" fmla="*/ 10000 w 10000"/>
              <a:gd name="connsiteY2" fmla="*/ 0 h 10000"/>
              <a:gd name="connsiteX3" fmla="*/ 10000 w 10000"/>
              <a:gd name="connsiteY3" fmla="*/ 9970 h 10000"/>
              <a:gd name="connsiteX4" fmla="*/ 892 w 10000"/>
              <a:gd name="connsiteY4" fmla="*/ 10000 h 10000"/>
              <a:gd name="connsiteX0" fmla="*/ 679 w 9787"/>
              <a:gd name="connsiteY0" fmla="*/ 10000 h 10000"/>
              <a:gd name="connsiteX1" fmla="*/ 675 w 9787"/>
              <a:gd name="connsiteY1" fmla="*/ 3708 h 10000"/>
              <a:gd name="connsiteX2" fmla="*/ 9787 w 9787"/>
              <a:gd name="connsiteY2" fmla="*/ 0 h 10000"/>
              <a:gd name="connsiteX3" fmla="*/ 9787 w 9787"/>
              <a:gd name="connsiteY3" fmla="*/ 9970 h 10000"/>
              <a:gd name="connsiteX4" fmla="*/ 679 w 9787"/>
              <a:gd name="connsiteY4" fmla="*/ 10000 h 10000"/>
              <a:gd name="connsiteX0" fmla="*/ 4 w 9310"/>
              <a:gd name="connsiteY0" fmla="*/ 10000 h 10000"/>
              <a:gd name="connsiteX1" fmla="*/ 0 w 9310"/>
              <a:gd name="connsiteY1" fmla="*/ 3708 h 10000"/>
              <a:gd name="connsiteX2" fmla="*/ 9310 w 9310"/>
              <a:gd name="connsiteY2" fmla="*/ 0 h 10000"/>
              <a:gd name="connsiteX3" fmla="*/ 9310 w 9310"/>
              <a:gd name="connsiteY3" fmla="*/ 9970 h 10000"/>
              <a:gd name="connsiteX4" fmla="*/ 4 w 931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0" h="10000">
                <a:moveTo>
                  <a:pt x="4" y="10000"/>
                </a:moveTo>
                <a:cubicBezTo>
                  <a:pt x="4" y="6353"/>
                  <a:pt x="6" y="6856"/>
                  <a:pt x="0" y="3708"/>
                </a:cubicBezTo>
                <a:lnTo>
                  <a:pt x="9310" y="0"/>
                </a:lnTo>
                <a:lnTo>
                  <a:pt x="9310" y="9970"/>
                </a:lnTo>
                <a:lnTo>
                  <a:pt x="4" y="10000"/>
                </a:ln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latin typeface="Calibri" panose="020F0502020204030204" pitchFamily="34" charset="0"/>
              <a:cs typeface="Calibri" panose="020F0502020204030204" pitchFamily="34" charset="0"/>
            </a:endParaRPr>
          </a:p>
        </p:txBody>
      </p:sp>
      <p:sp>
        <p:nvSpPr>
          <p:cNvPr id="10" name="Right Triangle 4"/>
          <p:cNvSpPr/>
          <p:nvPr userDrawn="1"/>
        </p:nvSpPr>
        <p:spPr>
          <a:xfrm>
            <a:off x="0" y="2578196"/>
            <a:ext cx="6393160" cy="4279805"/>
          </a:xfrm>
          <a:prstGeom prst="rtTriangle">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latin typeface="Calibri" panose="020F0502020204030204" pitchFamily="34" charset="0"/>
              <a:cs typeface="Calibri" panose="020F0502020204030204" pitchFamily="34" charset="0"/>
            </a:endParaRPr>
          </a:p>
        </p:txBody>
      </p:sp>
      <p:sp>
        <p:nvSpPr>
          <p:cNvPr id="2" name="Titel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da-DK" dirty="0"/>
              <a:t>Klik for at redigere i master</a:t>
            </a:r>
          </a:p>
        </p:txBody>
      </p:sp>
      <p:sp>
        <p:nvSpPr>
          <p:cNvPr id="3" name="Pladsholder til dato 2"/>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CDC61B6-E53B-C147-BA7D-B26F01E0B897}" type="datetime1">
              <a:rPr lang="da-DK" smtClean="0"/>
              <a:t>20-03-2023</a:t>
            </a:fld>
            <a:endParaRPr lang="da-DK"/>
          </a:p>
        </p:txBody>
      </p:sp>
      <p:sp>
        <p:nvSpPr>
          <p:cNvPr id="4" name="Pladsholder til sidefod 3"/>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da-DK"/>
              <a:t>Det Etiske Råd i overskrifter</a:t>
            </a:r>
          </a:p>
        </p:txBody>
      </p:sp>
      <p:sp>
        <p:nvSpPr>
          <p:cNvPr id="5" name="Pladsholder til diasnummer 4"/>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FDCD7B39-A45A-48B5-B1D7-9306F2099B16}" type="slidenum">
              <a:rPr lang="da-DK" smtClean="0"/>
              <a:pPr/>
              <a:t>‹nr.›</a:t>
            </a:fld>
            <a:endParaRPr lang="da-DK"/>
          </a:p>
        </p:txBody>
      </p:sp>
      <p:pic>
        <p:nvPicPr>
          <p:cNvPr id="8" name="Bille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1152" y="6009778"/>
            <a:ext cx="1501460" cy="659582"/>
          </a:xfrm>
          <a:prstGeom prst="rect">
            <a:avLst/>
          </a:prstGeom>
        </p:spPr>
      </p:pic>
    </p:spTree>
    <p:extLst>
      <p:ext uri="{BB962C8B-B14F-4D97-AF65-F5344CB8AC3E}">
        <p14:creationId xmlns:p14="http://schemas.microsoft.com/office/powerpoint/2010/main" val="1434984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8" name="Manual Input 10"/>
          <p:cNvSpPr/>
          <p:nvPr userDrawn="1"/>
        </p:nvSpPr>
        <p:spPr>
          <a:xfrm>
            <a:off x="-5721" y="4881041"/>
            <a:ext cx="9911721" cy="19828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10 h 10000"/>
              <a:gd name="connsiteX0" fmla="*/ 7 w 10000"/>
              <a:gd name="connsiteY0" fmla="*/ 5166 h 10000"/>
              <a:gd name="connsiteX1" fmla="*/ 10000 w 10000"/>
              <a:gd name="connsiteY1" fmla="*/ 0 h 10000"/>
              <a:gd name="connsiteX2" fmla="*/ 10000 w 10000"/>
              <a:gd name="connsiteY2" fmla="*/ 10000 h 10000"/>
              <a:gd name="connsiteX3" fmla="*/ 0 w 10000"/>
              <a:gd name="connsiteY3" fmla="*/ 10000 h 10000"/>
              <a:gd name="connsiteX4" fmla="*/ 7 w 10000"/>
              <a:gd name="connsiteY4" fmla="*/ 5166 h 10000"/>
              <a:gd name="connsiteX0" fmla="*/ 0 w 10000"/>
              <a:gd name="connsiteY0" fmla="*/ 516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166 h 10000"/>
              <a:gd name="connsiteX0" fmla="*/ 0 w 10000"/>
              <a:gd name="connsiteY0" fmla="*/ 5166 h 10030"/>
              <a:gd name="connsiteX1" fmla="*/ 10000 w 10000"/>
              <a:gd name="connsiteY1" fmla="*/ 0 h 10030"/>
              <a:gd name="connsiteX2" fmla="*/ 10000 w 10000"/>
              <a:gd name="connsiteY2" fmla="*/ 10000 h 10030"/>
              <a:gd name="connsiteX3" fmla="*/ 2778 w 10000"/>
              <a:gd name="connsiteY3" fmla="*/ 10030 h 10030"/>
              <a:gd name="connsiteX4" fmla="*/ 0 w 10000"/>
              <a:gd name="connsiteY4" fmla="*/ 5166 h 10030"/>
              <a:gd name="connsiteX0" fmla="*/ 0 w 10000"/>
              <a:gd name="connsiteY0" fmla="*/ 5166 h 10030"/>
              <a:gd name="connsiteX1" fmla="*/ 2775 w 10000"/>
              <a:gd name="connsiteY1" fmla="*/ 3719 h 10030"/>
              <a:gd name="connsiteX2" fmla="*/ 10000 w 10000"/>
              <a:gd name="connsiteY2" fmla="*/ 0 h 10030"/>
              <a:gd name="connsiteX3" fmla="*/ 10000 w 10000"/>
              <a:gd name="connsiteY3" fmla="*/ 10000 h 10030"/>
              <a:gd name="connsiteX4" fmla="*/ 2778 w 10000"/>
              <a:gd name="connsiteY4" fmla="*/ 10030 h 10030"/>
              <a:gd name="connsiteX5" fmla="*/ 0 w 10000"/>
              <a:gd name="connsiteY5" fmla="*/ 5166 h 10030"/>
              <a:gd name="connsiteX0" fmla="*/ 905 w 8127"/>
              <a:gd name="connsiteY0" fmla="*/ 10030 h 10030"/>
              <a:gd name="connsiteX1" fmla="*/ 902 w 8127"/>
              <a:gd name="connsiteY1" fmla="*/ 3719 h 10030"/>
              <a:gd name="connsiteX2" fmla="*/ 8127 w 8127"/>
              <a:gd name="connsiteY2" fmla="*/ 0 h 10030"/>
              <a:gd name="connsiteX3" fmla="*/ 8127 w 8127"/>
              <a:gd name="connsiteY3" fmla="*/ 10000 h 10030"/>
              <a:gd name="connsiteX4" fmla="*/ 905 w 8127"/>
              <a:gd name="connsiteY4" fmla="*/ 10030 h 10030"/>
              <a:gd name="connsiteX0" fmla="*/ 1114 w 10000"/>
              <a:gd name="connsiteY0" fmla="*/ 10000 h 10042"/>
              <a:gd name="connsiteX1" fmla="*/ 1110 w 10000"/>
              <a:gd name="connsiteY1" fmla="*/ 3708 h 10042"/>
              <a:gd name="connsiteX2" fmla="*/ 10000 w 10000"/>
              <a:gd name="connsiteY2" fmla="*/ 0 h 10042"/>
              <a:gd name="connsiteX3" fmla="*/ 10000 w 10000"/>
              <a:gd name="connsiteY3" fmla="*/ 9970 h 10042"/>
              <a:gd name="connsiteX4" fmla="*/ 1114 w 10000"/>
              <a:gd name="connsiteY4" fmla="*/ 10000 h 10042"/>
              <a:gd name="connsiteX0" fmla="*/ 870 w 9756"/>
              <a:gd name="connsiteY0" fmla="*/ 10000 h 10042"/>
              <a:gd name="connsiteX1" fmla="*/ 866 w 9756"/>
              <a:gd name="connsiteY1" fmla="*/ 3708 h 10042"/>
              <a:gd name="connsiteX2" fmla="*/ 9756 w 9756"/>
              <a:gd name="connsiteY2" fmla="*/ 0 h 10042"/>
              <a:gd name="connsiteX3" fmla="*/ 9756 w 9756"/>
              <a:gd name="connsiteY3" fmla="*/ 9970 h 10042"/>
              <a:gd name="connsiteX4" fmla="*/ 870 w 9756"/>
              <a:gd name="connsiteY4" fmla="*/ 10000 h 10042"/>
              <a:gd name="connsiteX0" fmla="*/ 892 w 10000"/>
              <a:gd name="connsiteY0" fmla="*/ 9958 h 9958"/>
              <a:gd name="connsiteX1" fmla="*/ 888 w 10000"/>
              <a:gd name="connsiteY1" fmla="*/ 3692 h 9958"/>
              <a:gd name="connsiteX2" fmla="*/ 10000 w 10000"/>
              <a:gd name="connsiteY2" fmla="*/ 0 h 9958"/>
              <a:gd name="connsiteX3" fmla="*/ 10000 w 10000"/>
              <a:gd name="connsiteY3" fmla="*/ 9928 h 9958"/>
              <a:gd name="connsiteX4" fmla="*/ 892 w 10000"/>
              <a:gd name="connsiteY4" fmla="*/ 9958 h 9958"/>
              <a:gd name="connsiteX0" fmla="*/ 892 w 10000"/>
              <a:gd name="connsiteY0" fmla="*/ 10000 h 10000"/>
              <a:gd name="connsiteX1" fmla="*/ 888 w 10000"/>
              <a:gd name="connsiteY1" fmla="*/ 3708 h 10000"/>
              <a:gd name="connsiteX2" fmla="*/ 10000 w 10000"/>
              <a:gd name="connsiteY2" fmla="*/ 0 h 10000"/>
              <a:gd name="connsiteX3" fmla="*/ 10000 w 10000"/>
              <a:gd name="connsiteY3" fmla="*/ 9970 h 10000"/>
              <a:gd name="connsiteX4" fmla="*/ 892 w 10000"/>
              <a:gd name="connsiteY4" fmla="*/ 10000 h 10000"/>
              <a:gd name="connsiteX0" fmla="*/ 679 w 9787"/>
              <a:gd name="connsiteY0" fmla="*/ 10000 h 10000"/>
              <a:gd name="connsiteX1" fmla="*/ 675 w 9787"/>
              <a:gd name="connsiteY1" fmla="*/ 3708 h 10000"/>
              <a:gd name="connsiteX2" fmla="*/ 9787 w 9787"/>
              <a:gd name="connsiteY2" fmla="*/ 0 h 10000"/>
              <a:gd name="connsiteX3" fmla="*/ 9787 w 9787"/>
              <a:gd name="connsiteY3" fmla="*/ 9970 h 10000"/>
              <a:gd name="connsiteX4" fmla="*/ 679 w 9787"/>
              <a:gd name="connsiteY4" fmla="*/ 10000 h 10000"/>
              <a:gd name="connsiteX0" fmla="*/ 4 w 9310"/>
              <a:gd name="connsiteY0" fmla="*/ 10000 h 10000"/>
              <a:gd name="connsiteX1" fmla="*/ 0 w 9310"/>
              <a:gd name="connsiteY1" fmla="*/ 3708 h 10000"/>
              <a:gd name="connsiteX2" fmla="*/ 9310 w 9310"/>
              <a:gd name="connsiteY2" fmla="*/ 0 h 10000"/>
              <a:gd name="connsiteX3" fmla="*/ 9310 w 9310"/>
              <a:gd name="connsiteY3" fmla="*/ 9970 h 10000"/>
              <a:gd name="connsiteX4" fmla="*/ 4 w 931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0" h="10000">
                <a:moveTo>
                  <a:pt x="4" y="10000"/>
                </a:moveTo>
                <a:cubicBezTo>
                  <a:pt x="4" y="6353"/>
                  <a:pt x="6" y="6856"/>
                  <a:pt x="0" y="3708"/>
                </a:cubicBezTo>
                <a:lnTo>
                  <a:pt x="9310" y="0"/>
                </a:lnTo>
                <a:lnTo>
                  <a:pt x="9310" y="9970"/>
                </a:lnTo>
                <a:lnTo>
                  <a:pt x="4" y="10000"/>
                </a:ln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latin typeface="Calibri" panose="020F0502020204030204" pitchFamily="34" charset="0"/>
              <a:cs typeface="Calibri" panose="020F0502020204030204" pitchFamily="34" charset="0"/>
            </a:endParaRPr>
          </a:p>
        </p:txBody>
      </p:sp>
      <p:sp>
        <p:nvSpPr>
          <p:cNvPr id="9" name="Right Triangle 4"/>
          <p:cNvSpPr/>
          <p:nvPr userDrawn="1"/>
        </p:nvSpPr>
        <p:spPr>
          <a:xfrm>
            <a:off x="0" y="2578196"/>
            <a:ext cx="6393160" cy="4279805"/>
          </a:xfrm>
          <a:prstGeom prst="rtTriangle">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latin typeface="Calibri" panose="020F0502020204030204" pitchFamily="34" charset="0"/>
              <a:cs typeface="Calibri" panose="020F0502020204030204" pitchFamily="34" charset="0"/>
            </a:endParaRPr>
          </a:p>
        </p:txBody>
      </p:sp>
      <p:sp>
        <p:nvSpPr>
          <p:cNvPr id="2" name="Pladsholder til dato 1"/>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D968151B-2B40-294F-8E81-E125427AFDDF}" type="datetime1">
              <a:rPr lang="da-DK" smtClean="0"/>
              <a:t>20-03-2023</a:t>
            </a:fld>
            <a:endParaRPr lang="da-DK"/>
          </a:p>
        </p:txBody>
      </p:sp>
      <p:sp>
        <p:nvSpPr>
          <p:cNvPr id="3" name="Pladsholder til sidefod 2"/>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da-DK"/>
              <a:t>Det Etiske Råd i overskrifter</a:t>
            </a:r>
            <a:endParaRPr lang="da-DK" dirty="0"/>
          </a:p>
        </p:txBody>
      </p:sp>
      <p:sp>
        <p:nvSpPr>
          <p:cNvPr id="4" name="Pladsholder til diasnummer 3"/>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FDCD7B39-A45A-48B5-B1D7-9306F2099B16}" type="slidenum">
              <a:rPr lang="da-DK" smtClean="0"/>
              <a:pPr/>
              <a:t>‹nr.›</a:t>
            </a:fld>
            <a:endParaRPr lang="da-DK"/>
          </a:p>
        </p:txBody>
      </p:sp>
      <p:pic>
        <p:nvPicPr>
          <p:cNvPr id="7" name="Billed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1152" y="6009778"/>
            <a:ext cx="1501460" cy="659582"/>
          </a:xfrm>
          <a:prstGeom prst="rect">
            <a:avLst/>
          </a:prstGeom>
        </p:spPr>
      </p:pic>
    </p:spTree>
    <p:extLst>
      <p:ext uri="{BB962C8B-B14F-4D97-AF65-F5344CB8AC3E}">
        <p14:creationId xmlns:p14="http://schemas.microsoft.com/office/powerpoint/2010/main" val="315831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95299" y="692696"/>
            <a:ext cx="8915400" cy="1143000"/>
          </a:xfrm>
          <a:prstGeom prst="rect">
            <a:avLst/>
          </a:prstGeom>
        </p:spPr>
        <p:txBody>
          <a:bodyPr vert="horz" lIns="144000" tIns="0" rIns="0" bIns="0" rtlCol="0" anchor="t">
            <a:normAutofit/>
          </a:bodyPr>
          <a:lstStyle/>
          <a:p>
            <a:r>
              <a:rPr lang="da-DK" dirty="0"/>
              <a:t>Klik for at redigere i master</a:t>
            </a:r>
          </a:p>
        </p:txBody>
      </p:sp>
      <p:sp>
        <p:nvSpPr>
          <p:cNvPr id="3" name="Pladsholder til tekst 2"/>
          <p:cNvSpPr>
            <a:spLocks noGrp="1"/>
          </p:cNvSpPr>
          <p:nvPr>
            <p:ph type="body" idx="1"/>
          </p:nvPr>
        </p:nvSpPr>
        <p:spPr>
          <a:xfrm>
            <a:off x="495299" y="1988840"/>
            <a:ext cx="8915400" cy="4525963"/>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175888" y="260648"/>
            <a:ext cx="1231280" cy="365125"/>
          </a:xfrm>
          <a:prstGeom prst="rect">
            <a:avLst/>
          </a:prstGeom>
        </p:spPr>
        <p:txBody>
          <a:bodyPr vert="horz" lIns="0" tIns="0" rIns="0" bIns="0" rtlCol="0" anchor="t"/>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F7704AED-2A63-554F-B50F-F6ADC3ECF1DC}" type="datetime1">
              <a:rPr lang="da-DK" smtClean="0"/>
              <a:t>20-03-2023</a:t>
            </a:fld>
            <a:endParaRPr lang="da-DK" dirty="0"/>
          </a:p>
        </p:txBody>
      </p:sp>
      <p:sp>
        <p:nvSpPr>
          <p:cNvPr id="5" name="Pladsholder til sidefod 4"/>
          <p:cNvSpPr>
            <a:spLocks noGrp="1"/>
          </p:cNvSpPr>
          <p:nvPr>
            <p:ph type="ftr" sz="quarter" idx="3"/>
          </p:nvPr>
        </p:nvSpPr>
        <p:spPr>
          <a:xfrm>
            <a:off x="848544" y="260648"/>
            <a:ext cx="7272808" cy="365125"/>
          </a:xfrm>
          <a:prstGeom prst="rect">
            <a:avLst/>
          </a:prstGeom>
        </p:spPr>
        <p:txBody>
          <a:bodyPr vert="horz" lIns="0" tIns="0" rIns="0" bIns="0" rtlCol="0" anchor="t"/>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r>
              <a:rPr lang="da-DK"/>
              <a:t>Det Etiske Råd i overskrifter</a:t>
            </a:r>
            <a:endParaRPr lang="da-DK" dirty="0"/>
          </a:p>
        </p:txBody>
      </p:sp>
      <p:sp>
        <p:nvSpPr>
          <p:cNvPr id="6" name="Pladsholder til diasnummer 5"/>
          <p:cNvSpPr>
            <a:spLocks noGrp="1"/>
          </p:cNvSpPr>
          <p:nvPr>
            <p:ph type="sldNum" sz="quarter" idx="4"/>
          </p:nvPr>
        </p:nvSpPr>
        <p:spPr>
          <a:xfrm>
            <a:off x="488504" y="260648"/>
            <a:ext cx="288032" cy="365125"/>
          </a:xfrm>
          <a:prstGeom prst="rect">
            <a:avLst/>
          </a:prstGeom>
        </p:spPr>
        <p:txBody>
          <a:bodyPr vert="horz" lIns="0" tIns="0" rIns="0" bIns="0" rtlCol="0" anchor="t"/>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fld id="{FDCD7B39-A45A-48B5-B1D7-9306F2099B16}" type="slidenum">
              <a:rPr lang="da-DK" smtClean="0"/>
              <a:pPr/>
              <a:t>‹nr.›</a:t>
            </a:fld>
            <a:endParaRPr lang="da-DK" dirty="0"/>
          </a:p>
        </p:txBody>
      </p:sp>
    </p:spTree>
    <p:extLst>
      <p:ext uri="{BB962C8B-B14F-4D97-AF65-F5344CB8AC3E}">
        <p14:creationId xmlns:p14="http://schemas.microsoft.com/office/powerpoint/2010/main" val="808705537"/>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0" r:id="rId3"/>
    <p:sldLayoutId id="2147483650" r:id="rId4"/>
    <p:sldLayoutId id="2147483662" r:id="rId5"/>
    <p:sldLayoutId id="2147483664" r:id="rId6"/>
    <p:sldLayoutId id="2147483652" r:id="rId7"/>
    <p:sldLayoutId id="2147483654" r:id="rId8"/>
    <p:sldLayoutId id="2147483655" r:id="rId9"/>
    <p:sldLayoutId id="2147483657" r:id="rId10"/>
    <p:sldLayoutId id="2147483665" r:id="rId11"/>
    <p:sldLayoutId id="2147483675" r:id="rId12"/>
    <p:sldLayoutId id="2147483666" r:id="rId13"/>
    <p:sldLayoutId id="2147483667" r:id="rId14"/>
    <p:sldLayoutId id="2147483668" r:id="rId15"/>
    <p:sldLayoutId id="2147483669" r:id="rId16"/>
    <p:sldLayoutId id="2147483670" r:id="rId17"/>
    <p:sldLayoutId id="2147483672" r:id="rId18"/>
    <p:sldLayoutId id="2147483671" r:id="rId19"/>
    <p:sldLayoutId id="2147483673" r:id="rId20"/>
    <p:sldLayoutId id="2147483674" r:id="rId21"/>
    <p:sldLayoutId id="2147483661" r:id="rId22"/>
  </p:sldLayoutIdLst>
  <p:hf hdr="0" ftr="0" dt="0"/>
  <p:txStyles>
    <p:titleStyle>
      <a:lvl1pPr algn="l" defTabSz="914400" rtl="0" eaLnBrk="1" latinLnBrk="0" hangingPunct="1">
        <a:spcBef>
          <a:spcPct val="0"/>
        </a:spcBef>
        <a:buNone/>
        <a:defRPr sz="4400" kern="1200">
          <a:solidFill>
            <a:srgbClr val="151F26"/>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151F26"/>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51F26"/>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51F26"/>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51F26"/>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51F26"/>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da-DK" sz="3000" dirty="0">
                <a:latin typeface="Verdana" panose="020B0604030504040204" pitchFamily="34" charset="0"/>
                <a:ea typeface="Verdana" panose="020B0604030504040204" pitchFamily="34" charset="0"/>
              </a:rPr>
              <a:t>Formålet med sundhedsvæsenet</a:t>
            </a:r>
          </a:p>
        </p:txBody>
      </p:sp>
      <p:sp>
        <p:nvSpPr>
          <p:cNvPr id="2" name="Tekstfelt 1"/>
          <p:cNvSpPr txBox="1"/>
          <p:nvPr/>
        </p:nvSpPr>
        <p:spPr>
          <a:xfrm>
            <a:off x="776536" y="1628800"/>
            <a:ext cx="7704856" cy="4678204"/>
          </a:xfrm>
          <a:prstGeom prst="rect">
            <a:avLst/>
          </a:prstGeom>
          <a:noFill/>
        </p:spPr>
        <p:txBody>
          <a:bodyPr wrap="square" rtlCol="0">
            <a:spAutoFit/>
          </a:bodyPr>
          <a:lstStyle/>
          <a:p>
            <a:r>
              <a:rPr lang="da-DK" sz="2000" b="1" dirty="0">
                <a:latin typeface="Verdana" panose="020B0604030504040204" pitchFamily="34" charset="0"/>
                <a:ea typeface="Verdana" panose="020B0604030504040204" pitchFamily="34" charset="0"/>
              </a:rPr>
              <a:t>§ 1.</a:t>
            </a:r>
            <a:r>
              <a:rPr lang="da-DK" sz="2000" dirty="0">
                <a:latin typeface="Verdana" panose="020B0604030504040204" pitchFamily="34" charset="0"/>
                <a:ea typeface="Verdana" panose="020B0604030504040204" pitchFamily="34" charset="0"/>
              </a:rPr>
              <a:t> Sundhedsvæsenet har til formål at fremme befolkningens sundhed samt at forebygge og behandle sygdom, lidelse og funktionsbegrænsning for den enkelte.</a:t>
            </a:r>
          </a:p>
          <a:p>
            <a:endParaRPr lang="da-DK" sz="2000" dirty="0">
              <a:latin typeface="Verdana" panose="020B0604030504040204" pitchFamily="34" charset="0"/>
              <a:ea typeface="Verdana" panose="020B0604030504040204" pitchFamily="34" charset="0"/>
            </a:endParaRPr>
          </a:p>
          <a:p>
            <a:r>
              <a:rPr lang="da-DK" sz="2000" b="1" dirty="0">
                <a:latin typeface="Verdana" panose="020B0604030504040204" pitchFamily="34" charset="0"/>
                <a:ea typeface="Verdana" panose="020B0604030504040204" pitchFamily="34" charset="0"/>
              </a:rPr>
              <a:t>§ 2.</a:t>
            </a:r>
            <a:r>
              <a:rPr lang="da-DK" sz="2000" dirty="0">
                <a:latin typeface="Verdana" panose="020B0604030504040204" pitchFamily="34" charset="0"/>
                <a:ea typeface="Verdana" panose="020B0604030504040204" pitchFamily="34" charset="0"/>
              </a:rPr>
              <a:t> Loven fastsætter kravene til sundhedsvæsenet med henblik på at sikre respekt for det enkelte menneske, dets integritet og selvbestemmelse og at opfylde behovet for</a:t>
            </a:r>
          </a:p>
          <a:p>
            <a:r>
              <a:rPr lang="da-DK" sz="2000" dirty="0">
                <a:highlight>
                  <a:srgbClr val="FFFF00"/>
                </a:highlight>
                <a:latin typeface="Verdana" panose="020B0604030504040204" pitchFamily="34" charset="0"/>
                <a:ea typeface="Verdana" panose="020B0604030504040204" pitchFamily="34" charset="0"/>
              </a:rPr>
              <a:t>1) let og lige adgang til sundhedsvæsenet</a:t>
            </a:r>
            <a:r>
              <a:rPr lang="da-DK" sz="2000" dirty="0">
                <a:latin typeface="Verdana" panose="020B0604030504040204" pitchFamily="34" charset="0"/>
                <a:ea typeface="Verdana" panose="020B0604030504040204" pitchFamily="34" charset="0"/>
              </a:rPr>
              <a:t>,</a:t>
            </a:r>
          </a:p>
          <a:p>
            <a:r>
              <a:rPr lang="da-DK" sz="2000" dirty="0">
                <a:highlight>
                  <a:srgbClr val="FFFF00"/>
                </a:highlight>
                <a:latin typeface="Verdana" panose="020B0604030504040204" pitchFamily="34" charset="0"/>
                <a:ea typeface="Verdana" panose="020B0604030504040204" pitchFamily="34" charset="0"/>
              </a:rPr>
              <a:t>2) behandling af høj kvalitet,</a:t>
            </a:r>
          </a:p>
          <a:p>
            <a:r>
              <a:rPr lang="da-DK" sz="2000" dirty="0">
                <a:latin typeface="Verdana" panose="020B0604030504040204" pitchFamily="34" charset="0"/>
                <a:ea typeface="Verdana" panose="020B0604030504040204" pitchFamily="34" charset="0"/>
              </a:rPr>
              <a:t>3) sammenhæng mellem ydelserne,</a:t>
            </a:r>
          </a:p>
          <a:p>
            <a:r>
              <a:rPr lang="da-DK" sz="2000" dirty="0">
                <a:latin typeface="Verdana" panose="020B0604030504040204" pitchFamily="34" charset="0"/>
                <a:ea typeface="Verdana" panose="020B0604030504040204" pitchFamily="34" charset="0"/>
              </a:rPr>
              <a:t>4) valgfrihed,</a:t>
            </a:r>
          </a:p>
          <a:p>
            <a:r>
              <a:rPr lang="da-DK" sz="2000" dirty="0">
                <a:latin typeface="Verdana" panose="020B0604030504040204" pitchFamily="34" charset="0"/>
                <a:ea typeface="Verdana" panose="020B0604030504040204" pitchFamily="34" charset="0"/>
              </a:rPr>
              <a:t>5) let adgang til information,</a:t>
            </a:r>
          </a:p>
          <a:p>
            <a:r>
              <a:rPr lang="da-DK" sz="2000" dirty="0">
                <a:latin typeface="Verdana" panose="020B0604030504040204" pitchFamily="34" charset="0"/>
                <a:ea typeface="Verdana" panose="020B0604030504040204" pitchFamily="34" charset="0"/>
              </a:rPr>
              <a:t>6) et gennemsigtigt sundhedsvæsen og</a:t>
            </a:r>
          </a:p>
          <a:p>
            <a:r>
              <a:rPr lang="da-DK" sz="2000" dirty="0">
                <a:latin typeface="Verdana" panose="020B0604030504040204" pitchFamily="34" charset="0"/>
                <a:ea typeface="Verdana" panose="020B0604030504040204" pitchFamily="34" charset="0"/>
              </a:rPr>
              <a:t>7) kort ventetid på behandling.</a:t>
            </a:r>
          </a:p>
          <a:p>
            <a:endParaRPr lang="da-DK"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94410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0C1977-2A3A-423F-A28D-D0B567853CD0}"/>
              </a:ext>
            </a:extLst>
          </p:cNvPr>
          <p:cNvSpPr>
            <a:spLocks noGrp="1"/>
          </p:cNvSpPr>
          <p:nvPr>
            <p:ph type="title"/>
          </p:nvPr>
        </p:nvSpPr>
        <p:spPr/>
        <p:txBody>
          <a:bodyPr>
            <a:normAutofit/>
          </a:bodyPr>
          <a:lstStyle/>
          <a:p>
            <a:r>
              <a:rPr lang="da-DK" sz="3000" dirty="0">
                <a:latin typeface="Verdana" panose="020B0604030504040204" pitchFamily="34" charset="0"/>
                <a:ea typeface="Verdana" panose="020B0604030504040204" pitchFamily="34" charset="0"/>
              </a:rPr>
              <a:t>Variationer over ‘at være lige’</a:t>
            </a:r>
          </a:p>
        </p:txBody>
      </p:sp>
      <p:sp>
        <p:nvSpPr>
          <p:cNvPr id="7" name="Pladsholder til indhold 6">
            <a:extLst>
              <a:ext uri="{FF2B5EF4-FFF2-40B4-BE49-F238E27FC236}">
                <a16:creationId xmlns:a16="http://schemas.microsoft.com/office/drawing/2014/main" id="{B673BFB9-06E3-4A03-B58E-32C8C0C42AC2}"/>
              </a:ext>
            </a:extLst>
          </p:cNvPr>
          <p:cNvSpPr>
            <a:spLocks noGrp="1"/>
          </p:cNvSpPr>
          <p:nvPr>
            <p:ph idx="1"/>
          </p:nvPr>
        </p:nvSpPr>
        <p:spPr>
          <a:xfrm>
            <a:off x="541514" y="1772816"/>
            <a:ext cx="8900812" cy="4464496"/>
          </a:xfrm>
        </p:spPr>
        <p:txBody>
          <a:bodyPr>
            <a:normAutofit/>
          </a:bodyPr>
          <a:lstStyle/>
          <a:p>
            <a:pPr marL="0" indent="0">
              <a:lnSpc>
                <a:spcPct val="100000"/>
              </a:lnSpc>
              <a:spcBef>
                <a:spcPts val="0"/>
              </a:spcBef>
              <a:buNone/>
            </a:pPr>
            <a:r>
              <a:rPr lang="da-DK" sz="2000" dirty="0">
                <a:latin typeface="Verdana" panose="020B0604030504040204" pitchFamily="34" charset="0"/>
                <a:ea typeface="Verdana" panose="020B0604030504040204" pitchFamily="34" charset="0"/>
              </a:rPr>
              <a:t>Sundhedsvæsenet har forskellige mål, der formuleres og prioriteres forskelligt i forskellige sammenhænge:</a:t>
            </a:r>
          </a:p>
          <a:p>
            <a:pPr marL="0" indent="0">
              <a:lnSpc>
                <a:spcPct val="100000"/>
              </a:lnSpc>
              <a:spcBef>
                <a:spcPts val="0"/>
              </a:spcBef>
              <a:buNone/>
            </a:pPr>
            <a:endParaRPr lang="da-DK" sz="2000" dirty="0">
              <a:latin typeface="Verdana" panose="020B0604030504040204" pitchFamily="34" charset="0"/>
              <a:ea typeface="Verdana" panose="020B0604030504040204" pitchFamily="34" charset="0"/>
            </a:endParaRPr>
          </a:p>
          <a:p>
            <a:pPr lvl="0">
              <a:lnSpc>
                <a:spcPct val="100000"/>
              </a:lnSpc>
              <a:spcBef>
                <a:spcPts val="0"/>
              </a:spcBef>
            </a:pPr>
            <a:r>
              <a:rPr lang="da-DK" sz="2000" dirty="0">
                <a:latin typeface="Verdana" panose="020B0604030504040204" pitchFamily="34" charset="0"/>
                <a:ea typeface="Verdana" panose="020B0604030504040204" pitchFamily="34" charset="0"/>
              </a:rPr>
              <a:t>Lige behandling</a:t>
            </a:r>
          </a:p>
          <a:p>
            <a:pPr lvl="0">
              <a:lnSpc>
                <a:spcPct val="100000"/>
              </a:lnSpc>
              <a:spcBef>
                <a:spcPts val="0"/>
              </a:spcBef>
            </a:pPr>
            <a:r>
              <a:rPr lang="da-DK" sz="2000" dirty="0">
                <a:latin typeface="Verdana" panose="020B0604030504040204" pitchFamily="34" charset="0"/>
                <a:ea typeface="Verdana" panose="020B0604030504040204" pitchFamily="34" charset="0"/>
              </a:rPr>
              <a:t>Lighed i sundhed</a:t>
            </a:r>
          </a:p>
          <a:p>
            <a:pPr lvl="0">
              <a:lnSpc>
                <a:spcPct val="100000"/>
              </a:lnSpc>
              <a:spcBef>
                <a:spcPts val="0"/>
              </a:spcBef>
            </a:pPr>
            <a:r>
              <a:rPr lang="da-DK" sz="2000" dirty="0">
                <a:latin typeface="Verdana" panose="020B0604030504040204" pitchFamily="34" charset="0"/>
                <a:ea typeface="Verdana" panose="020B0604030504040204" pitchFamily="34" charset="0"/>
              </a:rPr>
              <a:t>Mest mulig sundhed for pengene</a:t>
            </a:r>
          </a:p>
        </p:txBody>
      </p:sp>
    </p:spTree>
    <p:extLst>
      <p:ext uri="{BB962C8B-B14F-4D97-AF65-F5344CB8AC3E}">
        <p14:creationId xmlns:p14="http://schemas.microsoft.com/office/powerpoint/2010/main" val="2311877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0C1977-2A3A-423F-A28D-D0B567853CD0}"/>
              </a:ext>
            </a:extLst>
          </p:cNvPr>
          <p:cNvSpPr>
            <a:spLocks noGrp="1"/>
          </p:cNvSpPr>
          <p:nvPr>
            <p:ph type="title"/>
          </p:nvPr>
        </p:nvSpPr>
        <p:spPr/>
        <p:txBody>
          <a:bodyPr/>
          <a:lstStyle/>
          <a:p>
            <a:r>
              <a:rPr lang="da-DK" dirty="0">
                <a:latin typeface="Verdana" panose="020B0604030504040204" pitchFamily="34" charset="0"/>
                <a:ea typeface="Verdana" panose="020B0604030504040204" pitchFamily="34" charset="0"/>
              </a:rPr>
              <a:t>A</a:t>
            </a:r>
          </a:p>
        </p:txBody>
      </p:sp>
      <p:sp>
        <p:nvSpPr>
          <p:cNvPr id="7" name="Pladsholder til indhold 6">
            <a:extLst>
              <a:ext uri="{FF2B5EF4-FFF2-40B4-BE49-F238E27FC236}">
                <a16:creationId xmlns:a16="http://schemas.microsoft.com/office/drawing/2014/main" id="{B673BFB9-06E3-4A03-B58E-32C8C0C42AC2}"/>
              </a:ext>
            </a:extLst>
          </p:cNvPr>
          <p:cNvSpPr>
            <a:spLocks noGrp="1"/>
          </p:cNvSpPr>
          <p:nvPr>
            <p:ph idx="1"/>
          </p:nvPr>
        </p:nvSpPr>
        <p:spPr>
          <a:xfrm>
            <a:off x="541513" y="1772816"/>
            <a:ext cx="5707631" cy="4464496"/>
          </a:xfrm>
        </p:spPr>
        <p:txBody>
          <a:bodyPr>
            <a:normAutofit/>
          </a:bodyPr>
          <a:lstStyle/>
          <a:p>
            <a:pPr>
              <a:lnSpc>
                <a:spcPct val="110000"/>
              </a:lnSpc>
              <a:spcBef>
                <a:spcPts val="0"/>
              </a:spcBef>
            </a:pPr>
            <a:r>
              <a:rPr lang="da-DK" sz="1600" dirty="0">
                <a:latin typeface="Verdana" panose="020B0604030504040204" pitchFamily="34" charset="0"/>
                <a:ea typeface="Verdana" panose="020B0604030504040204" pitchFamily="34" charset="0"/>
              </a:rPr>
              <a:t>Vi ser på en sygehusafdeling, der behandler patienterne effektivt. Vi antager, at vi kan måle resultaterne af behandlingen i kvalitetsjusterede leveår (QALY). </a:t>
            </a:r>
          </a:p>
          <a:p>
            <a:pPr marL="0" indent="0">
              <a:lnSpc>
                <a:spcPct val="110000"/>
              </a:lnSpc>
              <a:spcBef>
                <a:spcPts val="0"/>
              </a:spcBef>
              <a:buNone/>
            </a:pPr>
            <a:endParaRPr lang="da-DK" sz="1600" dirty="0">
              <a:latin typeface="Verdana" panose="020B0604030504040204" pitchFamily="34" charset="0"/>
              <a:ea typeface="Verdana" panose="020B0604030504040204" pitchFamily="34" charset="0"/>
            </a:endParaRPr>
          </a:p>
          <a:p>
            <a:pPr>
              <a:lnSpc>
                <a:spcPct val="110000"/>
              </a:lnSpc>
              <a:spcBef>
                <a:spcPts val="0"/>
              </a:spcBef>
            </a:pPr>
            <a:r>
              <a:rPr lang="da-DK" sz="1600" dirty="0">
                <a:latin typeface="Verdana" panose="020B0604030504040204" pitchFamily="34" charset="0"/>
                <a:ea typeface="Verdana" panose="020B0604030504040204" pitchFamily="34" charset="0"/>
              </a:rPr>
              <a:t>Afdelingen behandler patienterne ens, og resultaterne af behandlingen kan ses i tabel A</a:t>
            </a:r>
          </a:p>
          <a:p>
            <a:pPr marL="0" indent="0">
              <a:lnSpc>
                <a:spcPct val="110000"/>
              </a:lnSpc>
              <a:spcBef>
                <a:spcPts val="0"/>
              </a:spcBef>
              <a:buNone/>
            </a:pPr>
            <a:endParaRPr lang="da-DK" sz="1600" dirty="0">
              <a:latin typeface="Verdana" panose="020B0604030504040204" pitchFamily="34" charset="0"/>
              <a:ea typeface="Verdana" panose="020B0604030504040204" pitchFamily="34" charset="0"/>
            </a:endParaRPr>
          </a:p>
          <a:p>
            <a:pPr>
              <a:lnSpc>
                <a:spcPct val="110000"/>
              </a:lnSpc>
              <a:spcBef>
                <a:spcPts val="0"/>
              </a:spcBef>
            </a:pPr>
            <a:r>
              <a:rPr lang="da-DK" sz="1600" dirty="0">
                <a:latin typeface="Verdana" panose="020B0604030504040204" pitchFamily="34" charset="0"/>
                <a:ea typeface="Verdana" panose="020B0604030504040204" pitchFamily="34" charset="0"/>
              </a:rPr>
              <a:t>Behandlingen minder om behandlingen af mange sygdomme, hvor resultatet i behandlingen har en social gradient – her udtrykt ved uddannelsesniveauet – og hvor f.eks. en længere uddannelse alt andet lige indebærer et bedre behandlingsresultat.</a:t>
            </a:r>
          </a:p>
        </p:txBody>
      </p:sp>
      <p:graphicFrame>
        <p:nvGraphicFramePr>
          <p:cNvPr id="11" name="Tabel 10">
            <a:extLst>
              <a:ext uri="{FF2B5EF4-FFF2-40B4-BE49-F238E27FC236}">
                <a16:creationId xmlns:a16="http://schemas.microsoft.com/office/drawing/2014/main" id="{8F4A56F6-50FE-42C9-BC78-EFC517F42DD3}"/>
              </a:ext>
            </a:extLst>
          </p:cNvPr>
          <p:cNvGraphicFramePr>
            <a:graphicFrameLocks noGrp="1"/>
          </p:cNvGraphicFramePr>
          <p:nvPr>
            <p:extLst>
              <p:ext uri="{D42A27DB-BD31-4B8C-83A1-F6EECF244321}">
                <p14:modId xmlns:p14="http://schemas.microsoft.com/office/powerpoint/2010/main" val="213019939"/>
              </p:ext>
            </p:extLst>
          </p:nvPr>
        </p:nvGraphicFramePr>
        <p:xfrm>
          <a:off x="6700692" y="3068960"/>
          <a:ext cx="2710007" cy="2276268"/>
        </p:xfrm>
        <a:graphic>
          <a:graphicData uri="http://schemas.openxmlformats.org/drawingml/2006/table">
            <a:tbl>
              <a:tblPr firstRow="1" firstCol="1" bandRow="1">
                <a:tableStyleId>{5C22544A-7EE6-4342-B048-85BDC9FD1C3A}</a:tableStyleId>
              </a:tblPr>
              <a:tblGrid>
                <a:gridCol w="1666054">
                  <a:extLst>
                    <a:ext uri="{9D8B030D-6E8A-4147-A177-3AD203B41FA5}">
                      <a16:colId xmlns:a16="http://schemas.microsoft.com/office/drawing/2014/main" val="236677079"/>
                    </a:ext>
                  </a:extLst>
                </a:gridCol>
                <a:gridCol w="1043953">
                  <a:extLst>
                    <a:ext uri="{9D8B030D-6E8A-4147-A177-3AD203B41FA5}">
                      <a16:colId xmlns:a16="http://schemas.microsoft.com/office/drawing/2014/main" val="2838137297"/>
                    </a:ext>
                  </a:extLst>
                </a:gridCol>
              </a:tblGrid>
              <a:tr h="758756">
                <a:tc>
                  <a:txBody>
                    <a:bodyPr/>
                    <a:lstStyle/>
                    <a:p>
                      <a:pPr marL="457200">
                        <a:lnSpc>
                          <a:spcPct val="107000"/>
                        </a:lnSpc>
                        <a:spcAft>
                          <a:spcPts val="0"/>
                        </a:spcAft>
                      </a:pPr>
                      <a:r>
                        <a:rPr lang="da-DK" sz="2000" dirty="0">
                          <a:effectLst/>
                          <a:latin typeface="Verdana" panose="020B0604030504040204" pitchFamily="34" charset="0"/>
                          <a:ea typeface="Verdana" panose="020B0604030504040204" pitchFamily="34" charset="0"/>
                        </a:rPr>
                        <a:t>Tabel A</a:t>
                      </a:r>
                      <a:endParaRPr lang="da-DK"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nSpc>
                          <a:spcPct val="107000"/>
                        </a:lnSpc>
                        <a:spcAft>
                          <a:spcPts val="800"/>
                        </a:spcAft>
                      </a:pPr>
                      <a:r>
                        <a:rPr lang="da-DK" sz="1100" dirty="0">
                          <a:effectLst/>
                          <a:latin typeface="Verdana" panose="020B0604030504040204" pitchFamily="34" charset="0"/>
                          <a:ea typeface="Verdana" panose="020B0604030504040204" pitchFamily="34" charset="0"/>
                        </a:rPr>
                        <a:t>QALY</a:t>
                      </a:r>
                      <a:endParaRPr lang="da-DK"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6508963"/>
                  </a:ext>
                </a:extLst>
              </a:tr>
              <a:tr h="758756">
                <a:tc>
                  <a:txBody>
                    <a:bodyPr/>
                    <a:lstStyle/>
                    <a:p>
                      <a:pPr marL="457200">
                        <a:lnSpc>
                          <a:spcPct val="107000"/>
                        </a:lnSpc>
                        <a:spcAft>
                          <a:spcPts val="0"/>
                        </a:spcAft>
                      </a:pPr>
                      <a:r>
                        <a:rPr lang="da-DK" sz="1100" dirty="0">
                          <a:effectLst/>
                          <a:latin typeface="Verdana" panose="020B0604030504040204" pitchFamily="34" charset="0"/>
                          <a:ea typeface="Verdana" panose="020B0604030504040204" pitchFamily="34" charset="0"/>
                        </a:rPr>
                        <a:t>Lang Uddannelse</a:t>
                      </a:r>
                      <a:endParaRPr lang="da-DK"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800"/>
                        </a:spcAft>
                      </a:pPr>
                      <a:r>
                        <a:rPr lang="da-DK" sz="2000" dirty="0">
                          <a:effectLst/>
                          <a:latin typeface="Verdana" panose="020B0604030504040204" pitchFamily="34" charset="0"/>
                          <a:ea typeface="Verdana" panose="020B0604030504040204" pitchFamily="34" charset="0"/>
                        </a:rPr>
                        <a:t>7,0</a:t>
                      </a:r>
                      <a:endParaRPr lang="da-DK"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1019967"/>
                  </a:ext>
                </a:extLst>
              </a:tr>
              <a:tr h="758756">
                <a:tc>
                  <a:txBody>
                    <a:bodyPr/>
                    <a:lstStyle/>
                    <a:p>
                      <a:pPr marL="457200">
                        <a:lnSpc>
                          <a:spcPct val="107000"/>
                        </a:lnSpc>
                        <a:spcAft>
                          <a:spcPts val="0"/>
                        </a:spcAft>
                      </a:pPr>
                      <a:r>
                        <a:rPr lang="da-DK" sz="1100" dirty="0">
                          <a:effectLst/>
                          <a:latin typeface="Verdana" panose="020B0604030504040204" pitchFamily="34" charset="0"/>
                          <a:ea typeface="Verdana" panose="020B0604030504040204" pitchFamily="34" charset="0"/>
                        </a:rPr>
                        <a:t>Kort Uddannelse</a:t>
                      </a:r>
                      <a:endParaRPr lang="da-DK"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800"/>
                        </a:spcAft>
                      </a:pPr>
                      <a:r>
                        <a:rPr lang="da-DK" sz="2000" dirty="0">
                          <a:effectLst/>
                          <a:latin typeface="Verdana" panose="020B0604030504040204" pitchFamily="34" charset="0"/>
                          <a:ea typeface="Verdana" panose="020B0604030504040204" pitchFamily="34" charset="0"/>
                        </a:rPr>
                        <a:t>6,0</a:t>
                      </a:r>
                      <a:endParaRPr lang="da-DK"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0969427"/>
                  </a:ext>
                </a:extLst>
              </a:tr>
            </a:tbl>
          </a:graphicData>
        </a:graphic>
      </p:graphicFrame>
    </p:spTree>
    <p:extLst>
      <p:ext uri="{BB962C8B-B14F-4D97-AF65-F5344CB8AC3E}">
        <p14:creationId xmlns:p14="http://schemas.microsoft.com/office/powerpoint/2010/main" val="327519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0C1977-2A3A-423F-A28D-D0B567853CD0}"/>
              </a:ext>
            </a:extLst>
          </p:cNvPr>
          <p:cNvSpPr>
            <a:spLocks noGrp="1"/>
          </p:cNvSpPr>
          <p:nvPr>
            <p:ph type="title"/>
          </p:nvPr>
        </p:nvSpPr>
        <p:spPr/>
        <p:txBody>
          <a:bodyPr/>
          <a:lstStyle/>
          <a:p>
            <a:r>
              <a:rPr lang="da-DK" dirty="0">
                <a:latin typeface="Verdana" panose="020B0604030504040204" pitchFamily="34" charset="0"/>
                <a:ea typeface="Verdana" panose="020B0604030504040204" pitchFamily="34" charset="0"/>
              </a:rPr>
              <a:t>B</a:t>
            </a:r>
          </a:p>
        </p:txBody>
      </p:sp>
      <p:sp>
        <p:nvSpPr>
          <p:cNvPr id="7" name="Pladsholder til indhold 6">
            <a:extLst>
              <a:ext uri="{FF2B5EF4-FFF2-40B4-BE49-F238E27FC236}">
                <a16:creationId xmlns:a16="http://schemas.microsoft.com/office/drawing/2014/main" id="{B673BFB9-06E3-4A03-B58E-32C8C0C42AC2}"/>
              </a:ext>
            </a:extLst>
          </p:cNvPr>
          <p:cNvSpPr>
            <a:spLocks noGrp="1"/>
          </p:cNvSpPr>
          <p:nvPr>
            <p:ph idx="1"/>
          </p:nvPr>
        </p:nvSpPr>
        <p:spPr>
          <a:xfrm>
            <a:off x="541514" y="1772816"/>
            <a:ext cx="5707630" cy="4968552"/>
          </a:xfrm>
        </p:spPr>
        <p:txBody>
          <a:bodyPr>
            <a:normAutofit/>
          </a:bodyPr>
          <a:lstStyle/>
          <a:p>
            <a:pPr>
              <a:lnSpc>
                <a:spcPct val="100000"/>
              </a:lnSpc>
              <a:spcBef>
                <a:spcPts val="0"/>
              </a:spcBef>
            </a:pPr>
            <a:r>
              <a:rPr lang="da-DK" sz="1600" dirty="0">
                <a:latin typeface="Verdana" panose="020B0604030504040204" pitchFamily="34" charset="0"/>
                <a:ea typeface="Verdana" panose="020B0604030504040204" pitchFamily="34" charset="0"/>
              </a:rPr>
              <a:t>Der udvikles en ny behandling, som bliver tilbudt patienterne, og alle patienter får den samme nye behandling, </a:t>
            </a:r>
            <a:r>
              <a:rPr lang="da-DK" sz="1600" i="1" dirty="0">
                <a:latin typeface="Verdana" panose="020B0604030504040204" pitchFamily="34" charset="0"/>
                <a:ea typeface="Verdana" panose="020B0604030504040204" pitchFamily="34" charset="0"/>
              </a:rPr>
              <a:t>lige behandling</a:t>
            </a:r>
            <a:r>
              <a:rPr lang="da-DK" sz="1600" dirty="0">
                <a:latin typeface="Verdana" panose="020B0604030504040204" pitchFamily="34" charset="0"/>
                <a:ea typeface="Verdana" panose="020B0604030504040204" pitchFamily="34" charset="0"/>
              </a:rPr>
              <a:t>. </a:t>
            </a:r>
          </a:p>
          <a:p>
            <a:pPr>
              <a:lnSpc>
                <a:spcPct val="100000"/>
              </a:lnSpc>
              <a:spcBef>
                <a:spcPts val="0"/>
              </a:spcBef>
            </a:pPr>
            <a:endParaRPr lang="da-DK" sz="1600" dirty="0">
              <a:latin typeface="Verdana" panose="020B0604030504040204" pitchFamily="34" charset="0"/>
              <a:ea typeface="Verdana" panose="020B0604030504040204" pitchFamily="34" charset="0"/>
            </a:endParaRPr>
          </a:p>
          <a:p>
            <a:pPr>
              <a:lnSpc>
                <a:spcPct val="100000"/>
              </a:lnSpc>
              <a:spcBef>
                <a:spcPts val="0"/>
              </a:spcBef>
            </a:pPr>
            <a:r>
              <a:rPr lang="da-DK" sz="1600" dirty="0">
                <a:latin typeface="Verdana" panose="020B0604030504040204" pitchFamily="34" charset="0"/>
                <a:ea typeface="Verdana" panose="020B0604030504040204" pitchFamily="34" charset="0"/>
              </a:rPr>
              <a:t>Resultaterne af behandlingsfremskridtet er beskrevet i tabel B.</a:t>
            </a:r>
          </a:p>
          <a:p>
            <a:pPr marL="0" indent="0">
              <a:lnSpc>
                <a:spcPct val="100000"/>
              </a:lnSpc>
              <a:spcBef>
                <a:spcPts val="0"/>
              </a:spcBef>
              <a:buNone/>
            </a:pPr>
            <a:endParaRPr lang="da-DK" sz="1600" dirty="0">
              <a:latin typeface="Verdana" panose="020B0604030504040204" pitchFamily="34" charset="0"/>
              <a:ea typeface="Verdana" panose="020B0604030504040204" pitchFamily="34" charset="0"/>
            </a:endParaRPr>
          </a:p>
          <a:p>
            <a:pPr>
              <a:lnSpc>
                <a:spcPct val="100000"/>
              </a:lnSpc>
              <a:spcBef>
                <a:spcPts val="0"/>
              </a:spcBef>
            </a:pPr>
            <a:r>
              <a:rPr lang="da-DK" sz="1600" dirty="0">
                <a:latin typeface="Verdana" panose="020B0604030504040204" pitchFamily="34" charset="0"/>
                <a:ea typeface="Verdana" panose="020B0604030504040204" pitchFamily="34" charset="0"/>
              </a:rPr>
              <a:t>Den nye behandling giver en gevinst for både patienter med lang uddannelse og for patienter med kort uddannelse. Gevinsten er dog størst for patienterne med en lang uddannelse. Tabel B minder om resultaterne på kræftområdet.</a:t>
            </a:r>
          </a:p>
        </p:txBody>
      </p:sp>
      <p:graphicFrame>
        <p:nvGraphicFramePr>
          <p:cNvPr id="3" name="Tabel 2">
            <a:extLst>
              <a:ext uri="{FF2B5EF4-FFF2-40B4-BE49-F238E27FC236}">
                <a16:creationId xmlns:a16="http://schemas.microsoft.com/office/drawing/2014/main" id="{9DEC2EFA-2D93-4318-8A31-8DEF7F3103F6}"/>
              </a:ext>
            </a:extLst>
          </p:cNvPr>
          <p:cNvGraphicFramePr>
            <a:graphicFrameLocks noGrp="1"/>
          </p:cNvGraphicFramePr>
          <p:nvPr>
            <p:extLst>
              <p:ext uri="{D42A27DB-BD31-4B8C-83A1-F6EECF244321}">
                <p14:modId xmlns:p14="http://schemas.microsoft.com/office/powerpoint/2010/main" val="3991483032"/>
              </p:ext>
            </p:extLst>
          </p:nvPr>
        </p:nvGraphicFramePr>
        <p:xfrm>
          <a:off x="6753200" y="2780928"/>
          <a:ext cx="2750485" cy="2448273"/>
        </p:xfrm>
        <a:graphic>
          <a:graphicData uri="http://schemas.openxmlformats.org/drawingml/2006/table">
            <a:tbl>
              <a:tblPr firstRow="1" firstCol="1" bandRow="1">
                <a:tableStyleId>{5C22544A-7EE6-4342-B048-85BDC9FD1C3A}</a:tableStyleId>
              </a:tblPr>
              <a:tblGrid>
                <a:gridCol w="1690939">
                  <a:extLst>
                    <a:ext uri="{9D8B030D-6E8A-4147-A177-3AD203B41FA5}">
                      <a16:colId xmlns:a16="http://schemas.microsoft.com/office/drawing/2014/main" val="4068406067"/>
                    </a:ext>
                  </a:extLst>
                </a:gridCol>
                <a:gridCol w="1059546">
                  <a:extLst>
                    <a:ext uri="{9D8B030D-6E8A-4147-A177-3AD203B41FA5}">
                      <a16:colId xmlns:a16="http://schemas.microsoft.com/office/drawing/2014/main" val="2930712169"/>
                    </a:ext>
                  </a:extLst>
                </a:gridCol>
              </a:tblGrid>
              <a:tr h="816091">
                <a:tc>
                  <a:txBody>
                    <a:bodyPr/>
                    <a:lstStyle/>
                    <a:p>
                      <a:pPr marL="457200">
                        <a:lnSpc>
                          <a:spcPct val="107000"/>
                        </a:lnSpc>
                        <a:spcAft>
                          <a:spcPts val="0"/>
                        </a:spcAft>
                      </a:pPr>
                      <a:r>
                        <a:rPr lang="da-DK" sz="2000" dirty="0">
                          <a:effectLst/>
                          <a:latin typeface="Verdana" panose="020B0604030504040204" pitchFamily="34" charset="0"/>
                          <a:ea typeface="Verdana" panose="020B0604030504040204" pitchFamily="34" charset="0"/>
                        </a:rPr>
                        <a:t>Tabel B</a:t>
                      </a:r>
                      <a:endParaRPr lang="da-DK"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nSpc>
                          <a:spcPct val="107000"/>
                        </a:lnSpc>
                        <a:spcAft>
                          <a:spcPts val="800"/>
                        </a:spcAft>
                      </a:pPr>
                      <a:r>
                        <a:rPr lang="da-DK" sz="1100">
                          <a:effectLst/>
                          <a:latin typeface="Verdana" panose="020B0604030504040204" pitchFamily="34" charset="0"/>
                          <a:ea typeface="Verdana" panose="020B0604030504040204" pitchFamily="34" charset="0"/>
                        </a:rPr>
                        <a:t>QALY</a:t>
                      </a:r>
                      <a:endParaRPr lang="da-DK" sz="1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2937253"/>
                  </a:ext>
                </a:extLst>
              </a:tr>
              <a:tr h="816091">
                <a:tc>
                  <a:txBody>
                    <a:bodyPr/>
                    <a:lstStyle/>
                    <a:p>
                      <a:pPr marL="457200">
                        <a:lnSpc>
                          <a:spcPct val="107000"/>
                        </a:lnSpc>
                        <a:spcAft>
                          <a:spcPts val="0"/>
                        </a:spcAft>
                      </a:pPr>
                      <a:r>
                        <a:rPr lang="da-DK" sz="1100" dirty="0">
                          <a:effectLst/>
                          <a:latin typeface="Verdana" panose="020B0604030504040204" pitchFamily="34" charset="0"/>
                          <a:ea typeface="Verdana" panose="020B0604030504040204" pitchFamily="34" charset="0"/>
                        </a:rPr>
                        <a:t>Lang Uddannelse</a:t>
                      </a:r>
                      <a:endParaRPr lang="da-DK"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800"/>
                        </a:spcAft>
                      </a:pPr>
                      <a:r>
                        <a:rPr lang="da-DK" sz="2000" dirty="0">
                          <a:effectLst/>
                          <a:latin typeface="Verdana" panose="020B0604030504040204" pitchFamily="34" charset="0"/>
                          <a:ea typeface="Verdana" panose="020B0604030504040204" pitchFamily="34" charset="0"/>
                        </a:rPr>
                        <a:t>9,0</a:t>
                      </a:r>
                      <a:endParaRPr lang="da-DK"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1161362"/>
                  </a:ext>
                </a:extLst>
              </a:tr>
              <a:tr h="816091">
                <a:tc>
                  <a:txBody>
                    <a:bodyPr/>
                    <a:lstStyle/>
                    <a:p>
                      <a:pPr marL="457200">
                        <a:lnSpc>
                          <a:spcPct val="107000"/>
                        </a:lnSpc>
                        <a:spcAft>
                          <a:spcPts val="0"/>
                        </a:spcAft>
                      </a:pPr>
                      <a:r>
                        <a:rPr lang="da-DK" sz="1100">
                          <a:effectLst/>
                          <a:latin typeface="Verdana" panose="020B0604030504040204" pitchFamily="34" charset="0"/>
                          <a:ea typeface="Verdana" panose="020B0604030504040204" pitchFamily="34" charset="0"/>
                        </a:rPr>
                        <a:t>Kort Uddannelse</a:t>
                      </a:r>
                      <a:endParaRPr lang="da-DK" sz="1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800"/>
                        </a:spcAft>
                      </a:pPr>
                      <a:r>
                        <a:rPr lang="da-DK" sz="2000" dirty="0">
                          <a:effectLst/>
                          <a:latin typeface="Verdana" panose="020B0604030504040204" pitchFamily="34" charset="0"/>
                          <a:ea typeface="Verdana" panose="020B0604030504040204" pitchFamily="34" charset="0"/>
                        </a:rPr>
                        <a:t>7,0</a:t>
                      </a:r>
                      <a:endParaRPr lang="da-DK"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872820"/>
                  </a:ext>
                </a:extLst>
              </a:tr>
            </a:tbl>
          </a:graphicData>
        </a:graphic>
      </p:graphicFrame>
    </p:spTree>
    <p:extLst>
      <p:ext uri="{BB962C8B-B14F-4D97-AF65-F5344CB8AC3E}">
        <p14:creationId xmlns:p14="http://schemas.microsoft.com/office/powerpoint/2010/main" val="334662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0C1977-2A3A-423F-A28D-D0B567853CD0}"/>
              </a:ext>
            </a:extLst>
          </p:cNvPr>
          <p:cNvSpPr>
            <a:spLocks noGrp="1"/>
          </p:cNvSpPr>
          <p:nvPr>
            <p:ph type="title"/>
          </p:nvPr>
        </p:nvSpPr>
        <p:spPr/>
        <p:txBody>
          <a:bodyPr/>
          <a:lstStyle/>
          <a:p>
            <a:r>
              <a:rPr lang="da-DK" dirty="0">
                <a:latin typeface="Verdana" panose="020B0604030504040204" pitchFamily="34" charset="0"/>
                <a:ea typeface="Verdana" panose="020B0604030504040204" pitchFamily="34" charset="0"/>
              </a:rPr>
              <a:t>C</a:t>
            </a:r>
          </a:p>
        </p:txBody>
      </p:sp>
      <p:sp>
        <p:nvSpPr>
          <p:cNvPr id="7" name="Pladsholder til indhold 6">
            <a:extLst>
              <a:ext uri="{FF2B5EF4-FFF2-40B4-BE49-F238E27FC236}">
                <a16:creationId xmlns:a16="http://schemas.microsoft.com/office/drawing/2014/main" id="{B673BFB9-06E3-4A03-B58E-32C8C0C42AC2}"/>
              </a:ext>
            </a:extLst>
          </p:cNvPr>
          <p:cNvSpPr>
            <a:spLocks noGrp="1"/>
          </p:cNvSpPr>
          <p:nvPr>
            <p:ph idx="1"/>
          </p:nvPr>
        </p:nvSpPr>
        <p:spPr>
          <a:xfrm>
            <a:off x="541514" y="1772816"/>
            <a:ext cx="5635622" cy="4464496"/>
          </a:xfrm>
        </p:spPr>
        <p:txBody>
          <a:bodyPr>
            <a:normAutofit/>
          </a:bodyPr>
          <a:lstStyle/>
          <a:p>
            <a:pPr>
              <a:spcBef>
                <a:spcPts val="0"/>
              </a:spcBef>
            </a:pPr>
            <a:r>
              <a:rPr lang="da-DK" sz="1600" dirty="0">
                <a:latin typeface="Verdana" panose="020B0604030504040204" pitchFamily="34" charset="0"/>
                <a:ea typeface="Verdana" panose="020B0604030504040204" pitchFamily="34" charset="0"/>
              </a:rPr>
              <a:t>Det besluttes at gøre noget </a:t>
            </a:r>
            <a:r>
              <a:rPr lang="da-DK" sz="1600" i="1" dirty="0">
                <a:latin typeface="Verdana" panose="020B0604030504040204" pitchFamily="34" charset="0"/>
                <a:ea typeface="Verdana" panose="020B0604030504040204" pitchFamily="34" charset="0"/>
              </a:rPr>
              <a:t>ekstra</a:t>
            </a:r>
            <a:r>
              <a:rPr lang="da-DK" sz="1600" dirty="0">
                <a:latin typeface="Verdana" panose="020B0604030504040204" pitchFamily="34" charset="0"/>
                <a:ea typeface="Verdana" panose="020B0604030504040204" pitchFamily="34" charset="0"/>
              </a:rPr>
              <a:t> for patienterne med kort uddannelse. Da alle ressourcer anvendes effektivt, kan det kun ske ved at </a:t>
            </a:r>
            <a:r>
              <a:rPr lang="da-DK" sz="1600" i="1" dirty="0">
                <a:latin typeface="Verdana" panose="020B0604030504040204" pitchFamily="34" charset="0"/>
                <a:ea typeface="Verdana" panose="020B0604030504040204" pitchFamily="34" charset="0"/>
              </a:rPr>
              <a:t>reducere indsatsen </a:t>
            </a:r>
            <a:r>
              <a:rPr lang="da-DK" sz="1600" dirty="0">
                <a:latin typeface="Verdana" panose="020B0604030504040204" pitchFamily="34" charset="0"/>
                <a:ea typeface="Verdana" panose="020B0604030504040204" pitchFamily="34" charset="0"/>
              </a:rPr>
              <a:t>for patienter med en lang uddannelse – og et derved følgende dårligere resultat. Tabel C viser resultaterne.</a:t>
            </a:r>
          </a:p>
          <a:p>
            <a:pPr>
              <a:spcBef>
                <a:spcPts val="0"/>
              </a:spcBef>
            </a:pPr>
            <a:endParaRPr lang="da-DK" sz="1600" dirty="0">
              <a:latin typeface="Verdana" panose="020B0604030504040204" pitchFamily="34" charset="0"/>
              <a:ea typeface="Verdana" panose="020B0604030504040204" pitchFamily="34" charset="0"/>
            </a:endParaRPr>
          </a:p>
          <a:p>
            <a:pPr>
              <a:spcBef>
                <a:spcPts val="0"/>
              </a:spcBef>
            </a:pPr>
            <a:r>
              <a:rPr lang="da-DK" sz="1600" dirty="0">
                <a:latin typeface="Verdana" panose="020B0604030504040204" pitchFamily="34" charset="0"/>
                <a:ea typeface="Verdana" panose="020B0604030504040204" pitchFamily="34" charset="0"/>
              </a:rPr>
              <a:t>I tabel C får alle patienterne altså </a:t>
            </a:r>
            <a:r>
              <a:rPr lang="da-DK" sz="1600" i="1" dirty="0">
                <a:latin typeface="Verdana" panose="020B0604030504040204" pitchFamily="34" charset="0"/>
                <a:ea typeface="Verdana" panose="020B0604030504040204" pitchFamily="34" charset="0"/>
              </a:rPr>
              <a:t>ikke længere samme behandling</a:t>
            </a:r>
            <a:r>
              <a:rPr lang="da-DK" sz="1600" dirty="0">
                <a:latin typeface="Verdana" panose="020B0604030504040204" pitchFamily="34" charset="0"/>
                <a:ea typeface="Verdana" panose="020B0604030504040204" pitchFamily="34" charset="0"/>
              </a:rPr>
              <a:t>. Men vi får </a:t>
            </a:r>
            <a:r>
              <a:rPr lang="da-DK" sz="1600" i="1" dirty="0">
                <a:latin typeface="Verdana" panose="020B0604030504040204" pitchFamily="34" charset="0"/>
                <a:ea typeface="Verdana" panose="020B0604030504040204" pitchFamily="34" charset="0"/>
              </a:rPr>
              <a:t>mere sundhed for pengene</a:t>
            </a:r>
            <a:r>
              <a:rPr lang="da-DK" sz="1600" dirty="0">
                <a:latin typeface="Verdana" panose="020B0604030504040204" pitchFamily="34" charset="0"/>
                <a:ea typeface="Verdana" panose="020B0604030504040204" pitchFamily="34" charset="0"/>
              </a:rPr>
              <a:t> end i Tabel B – og samtidig er der skabt mere </a:t>
            </a:r>
            <a:r>
              <a:rPr lang="da-DK" sz="1600" i="1" dirty="0">
                <a:latin typeface="Verdana" panose="020B0604030504040204" pitchFamily="34" charset="0"/>
                <a:ea typeface="Verdana" panose="020B0604030504040204" pitchFamily="34" charset="0"/>
              </a:rPr>
              <a:t>lighed</a:t>
            </a:r>
            <a:r>
              <a:rPr lang="da-DK" sz="1600" dirty="0">
                <a:latin typeface="Verdana" panose="020B0604030504040204" pitchFamily="34" charset="0"/>
                <a:ea typeface="Verdana" panose="020B0604030504040204" pitchFamily="34" charset="0"/>
              </a:rPr>
              <a:t>. </a:t>
            </a:r>
            <a:endParaRPr lang="da-DK" sz="2600" dirty="0">
              <a:latin typeface="Verdana" panose="020B0604030504040204" pitchFamily="34" charset="0"/>
              <a:ea typeface="Verdana" panose="020B0604030504040204" pitchFamily="34" charset="0"/>
            </a:endParaRPr>
          </a:p>
          <a:p>
            <a:pPr marL="0" indent="0">
              <a:buNone/>
            </a:pPr>
            <a:endParaRPr lang="da-DK" dirty="0">
              <a:latin typeface="Verdana" panose="020B0604030504040204" pitchFamily="34" charset="0"/>
              <a:ea typeface="Verdana" panose="020B0604030504040204" pitchFamily="34" charset="0"/>
            </a:endParaRPr>
          </a:p>
        </p:txBody>
      </p:sp>
      <p:graphicFrame>
        <p:nvGraphicFramePr>
          <p:cNvPr id="5" name="Tabel 4">
            <a:extLst>
              <a:ext uri="{FF2B5EF4-FFF2-40B4-BE49-F238E27FC236}">
                <a16:creationId xmlns:a16="http://schemas.microsoft.com/office/drawing/2014/main" id="{FE9B5E80-D7D7-412F-AFD7-2F6E24921E34}"/>
              </a:ext>
            </a:extLst>
          </p:cNvPr>
          <p:cNvGraphicFramePr>
            <a:graphicFrameLocks noGrp="1"/>
          </p:cNvGraphicFramePr>
          <p:nvPr>
            <p:extLst>
              <p:ext uri="{D42A27DB-BD31-4B8C-83A1-F6EECF244321}">
                <p14:modId xmlns:p14="http://schemas.microsoft.com/office/powerpoint/2010/main" val="3364430378"/>
              </p:ext>
            </p:extLst>
          </p:nvPr>
        </p:nvGraphicFramePr>
        <p:xfrm>
          <a:off x="6537176" y="2902198"/>
          <a:ext cx="2968918" cy="2205732"/>
        </p:xfrm>
        <a:graphic>
          <a:graphicData uri="http://schemas.openxmlformats.org/drawingml/2006/table">
            <a:tbl>
              <a:tblPr firstRow="1" firstCol="1" bandRow="1">
                <a:tableStyleId>{5C22544A-7EE6-4342-B048-85BDC9FD1C3A}</a:tableStyleId>
              </a:tblPr>
              <a:tblGrid>
                <a:gridCol w="1825227">
                  <a:extLst>
                    <a:ext uri="{9D8B030D-6E8A-4147-A177-3AD203B41FA5}">
                      <a16:colId xmlns:a16="http://schemas.microsoft.com/office/drawing/2014/main" val="4040083309"/>
                    </a:ext>
                  </a:extLst>
                </a:gridCol>
                <a:gridCol w="1143691">
                  <a:extLst>
                    <a:ext uri="{9D8B030D-6E8A-4147-A177-3AD203B41FA5}">
                      <a16:colId xmlns:a16="http://schemas.microsoft.com/office/drawing/2014/main" val="2105743796"/>
                    </a:ext>
                  </a:extLst>
                </a:gridCol>
              </a:tblGrid>
              <a:tr h="735244">
                <a:tc>
                  <a:txBody>
                    <a:bodyPr/>
                    <a:lstStyle/>
                    <a:p>
                      <a:pPr marL="457200">
                        <a:lnSpc>
                          <a:spcPct val="107000"/>
                        </a:lnSpc>
                        <a:spcAft>
                          <a:spcPts val="0"/>
                        </a:spcAft>
                      </a:pPr>
                      <a:r>
                        <a:rPr lang="da-DK" sz="2000" dirty="0">
                          <a:effectLst/>
                          <a:latin typeface="Verdana" panose="020B0604030504040204" pitchFamily="34" charset="0"/>
                          <a:ea typeface="Verdana" panose="020B0604030504040204" pitchFamily="34" charset="0"/>
                        </a:rPr>
                        <a:t> Tabel C</a:t>
                      </a:r>
                      <a:endParaRPr lang="da-DK"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nSpc>
                          <a:spcPct val="107000"/>
                        </a:lnSpc>
                        <a:spcAft>
                          <a:spcPts val="800"/>
                        </a:spcAft>
                      </a:pPr>
                      <a:r>
                        <a:rPr lang="da-DK" sz="1100" dirty="0">
                          <a:effectLst/>
                          <a:latin typeface="Verdana" panose="020B0604030504040204" pitchFamily="34" charset="0"/>
                          <a:ea typeface="Verdana" panose="020B0604030504040204" pitchFamily="34" charset="0"/>
                        </a:rPr>
                        <a:t>QALY</a:t>
                      </a:r>
                      <a:endParaRPr lang="da-DK"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8625008"/>
                  </a:ext>
                </a:extLst>
              </a:tr>
              <a:tr h="735244">
                <a:tc>
                  <a:txBody>
                    <a:bodyPr/>
                    <a:lstStyle/>
                    <a:p>
                      <a:pPr marL="457200">
                        <a:lnSpc>
                          <a:spcPct val="107000"/>
                        </a:lnSpc>
                        <a:spcAft>
                          <a:spcPts val="0"/>
                        </a:spcAft>
                      </a:pPr>
                      <a:r>
                        <a:rPr lang="da-DK" sz="1100">
                          <a:effectLst/>
                          <a:latin typeface="Verdana" panose="020B0604030504040204" pitchFamily="34" charset="0"/>
                          <a:ea typeface="Verdana" panose="020B0604030504040204" pitchFamily="34" charset="0"/>
                        </a:rPr>
                        <a:t>Lang Uddannelse</a:t>
                      </a:r>
                      <a:endParaRPr lang="da-DK" sz="1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800"/>
                        </a:spcAft>
                      </a:pPr>
                      <a:r>
                        <a:rPr lang="da-DK" sz="2000" dirty="0">
                          <a:effectLst/>
                          <a:latin typeface="Verdana" panose="020B0604030504040204" pitchFamily="34" charset="0"/>
                          <a:ea typeface="Verdana" panose="020B0604030504040204" pitchFamily="34" charset="0"/>
                        </a:rPr>
                        <a:t>8,5</a:t>
                      </a:r>
                      <a:endParaRPr lang="da-DK"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6793696"/>
                  </a:ext>
                </a:extLst>
              </a:tr>
              <a:tr h="735244">
                <a:tc>
                  <a:txBody>
                    <a:bodyPr/>
                    <a:lstStyle/>
                    <a:p>
                      <a:pPr marL="457200">
                        <a:lnSpc>
                          <a:spcPct val="107000"/>
                        </a:lnSpc>
                        <a:spcAft>
                          <a:spcPts val="0"/>
                        </a:spcAft>
                      </a:pPr>
                      <a:r>
                        <a:rPr lang="da-DK" sz="1100" dirty="0">
                          <a:effectLst/>
                          <a:latin typeface="Verdana" panose="020B0604030504040204" pitchFamily="34" charset="0"/>
                          <a:ea typeface="Verdana" panose="020B0604030504040204" pitchFamily="34" charset="0"/>
                        </a:rPr>
                        <a:t>Kort Uddannelse</a:t>
                      </a:r>
                      <a:endParaRPr lang="da-DK"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800"/>
                        </a:spcAft>
                      </a:pPr>
                      <a:r>
                        <a:rPr lang="da-DK" sz="2000" dirty="0">
                          <a:effectLst/>
                          <a:latin typeface="Verdana" panose="020B0604030504040204" pitchFamily="34" charset="0"/>
                          <a:ea typeface="Verdana" panose="020B0604030504040204" pitchFamily="34" charset="0"/>
                        </a:rPr>
                        <a:t>7,8</a:t>
                      </a:r>
                      <a:endParaRPr lang="da-DK"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8032178"/>
                  </a:ext>
                </a:extLst>
              </a:tr>
            </a:tbl>
          </a:graphicData>
        </a:graphic>
      </p:graphicFrame>
    </p:spTree>
    <p:extLst>
      <p:ext uri="{BB962C8B-B14F-4D97-AF65-F5344CB8AC3E}">
        <p14:creationId xmlns:p14="http://schemas.microsoft.com/office/powerpoint/2010/main" val="2177149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0C1977-2A3A-423F-A28D-D0B567853CD0}"/>
              </a:ext>
            </a:extLst>
          </p:cNvPr>
          <p:cNvSpPr>
            <a:spLocks noGrp="1"/>
          </p:cNvSpPr>
          <p:nvPr>
            <p:ph type="title"/>
          </p:nvPr>
        </p:nvSpPr>
        <p:spPr/>
        <p:txBody>
          <a:bodyPr/>
          <a:lstStyle/>
          <a:p>
            <a:r>
              <a:rPr lang="da-DK" dirty="0">
                <a:latin typeface="Verdana" panose="020B0604030504040204" pitchFamily="34" charset="0"/>
                <a:ea typeface="Verdana" panose="020B0604030504040204" pitchFamily="34" charset="0"/>
              </a:rPr>
              <a:t>D</a:t>
            </a:r>
          </a:p>
        </p:txBody>
      </p:sp>
      <p:sp>
        <p:nvSpPr>
          <p:cNvPr id="7" name="Pladsholder til indhold 6">
            <a:extLst>
              <a:ext uri="{FF2B5EF4-FFF2-40B4-BE49-F238E27FC236}">
                <a16:creationId xmlns:a16="http://schemas.microsoft.com/office/drawing/2014/main" id="{B673BFB9-06E3-4A03-B58E-32C8C0C42AC2}"/>
              </a:ext>
            </a:extLst>
          </p:cNvPr>
          <p:cNvSpPr>
            <a:spLocks noGrp="1"/>
          </p:cNvSpPr>
          <p:nvPr>
            <p:ph idx="1"/>
          </p:nvPr>
        </p:nvSpPr>
        <p:spPr>
          <a:xfrm>
            <a:off x="541514" y="1772816"/>
            <a:ext cx="5707630" cy="4464496"/>
          </a:xfrm>
        </p:spPr>
        <p:txBody>
          <a:bodyPr>
            <a:normAutofit/>
          </a:bodyPr>
          <a:lstStyle/>
          <a:p>
            <a:r>
              <a:rPr lang="da-DK" sz="1600" dirty="0">
                <a:latin typeface="Verdana" panose="020B0604030504040204" pitchFamily="34" charset="0"/>
                <a:ea typeface="Verdana" panose="020B0604030504040204" pitchFamily="34" charset="0"/>
              </a:rPr>
              <a:t>Antag at man i stedet for at gøre noget ekstra for patienter med en kort uddannelse vælger at gøre noget </a:t>
            </a:r>
            <a:r>
              <a:rPr lang="da-DK" sz="1600" i="1" dirty="0">
                <a:latin typeface="Verdana" panose="020B0604030504040204" pitchFamily="34" charset="0"/>
                <a:ea typeface="Verdana" panose="020B0604030504040204" pitchFamily="34" charset="0"/>
              </a:rPr>
              <a:t>ekstra</a:t>
            </a:r>
            <a:r>
              <a:rPr lang="da-DK" sz="1600" dirty="0">
                <a:latin typeface="Verdana" panose="020B0604030504040204" pitchFamily="34" charset="0"/>
                <a:ea typeface="Verdana" panose="020B0604030504040204" pitchFamily="34" charset="0"/>
              </a:rPr>
              <a:t> for patienter med en lang uddannelse.</a:t>
            </a:r>
          </a:p>
          <a:p>
            <a:endParaRPr lang="da-DK" sz="1600" dirty="0">
              <a:latin typeface="Verdana" panose="020B0604030504040204" pitchFamily="34" charset="0"/>
              <a:ea typeface="Verdana" panose="020B0604030504040204" pitchFamily="34" charset="0"/>
            </a:endParaRPr>
          </a:p>
          <a:p>
            <a:r>
              <a:rPr lang="da-DK" sz="1600" dirty="0">
                <a:latin typeface="Verdana" panose="020B0604030504040204" pitchFamily="34" charset="0"/>
                <a:ea typeface="Verdana" panose="020B0604030504040204" pitchFamily="34" charset="0"/>
              </a:rPr>
              <a:t>Af ressourcemæssige årsager indebærer det en </a:t>
            </a:r>
            <a:r>
              <a:rPr lang="da-DK" sz="1600" i="1" dirty="0">
                <a:latin typeface="Verdana" panose="020B0604030504040204" pitchFamily="34" charset="0"/>
                <a:ea typeface="Verdana" panose="020B0604030504040204" pitchFamily="34" charset="0"/>
              </a:rPr>
              <a:t>mindre indsats</a:t>
            </a:r>
            <a:r>
              <a:rPr lang="da-DK" sz="1600" dirty="0">
                <a:latin typeface="Verdana" panose="020B0604030504040204" pitchFamily="34" charset="0"/>
                <a:ea typeface="Verdana" panose="020B0604030504040204" pitchFamily="34" charset="0"/>
              </a:rPr>
              <a:t> for patienter med en kort uddannelse. Resultaterne ses i tabel D</a:t>
            </a:r>
          </a:p>
          <a:p>
            <a:endParaRPr lang="da-DK" sz="1600" dirty="0">
              <a:latin typeface="Verdana" panose="020B0604030504040204" pitchFamily="34" charset="0"/>
              <a:ea typeface="Verdana" panose="020B0604030504040204" pitchFamily="34" charset="0"/>
            </a:endParaRPr>
          </a:p>
          <a:p>
            <a:r>
              <a:rPr lang="da-DK" sz="1600" dirty="0">
                <a:latin typeface="Verdana" panose="020B0604030504040204" pitchFamily="34" charset="0"/>
                <a:ea typeface="Verdana" panose="020B0604030504040204" pitchFamily="34" charset="0"/>
              </a:rPr>
              <a:t>I tabel D får patienterne heller </a:t>
            </a:r>
            <a:r>
              <a:rPr lang="da-DK" sz="1600" i="1" dirty="0">
                <a:latin typeface="Verdana" panose="020B0604030504040204" pitchFamily="34" charset="0"/>
                <a:ea typeface="Verdana" panose="020B0604030504040204" pitchFamily="34" charset="0"/>
              </a:rPr>
              <a:t>ikke samme behandling</a:t>
            </a:r>
            <a:r>
              <a:rPr lang="da-DK" sz="1600" dirty="0">
                <a:latin typeface="Verdana" panose="020B0604030504040204" pitchFamily="34" charset="0"/>
                <a:ea typeface="Verdana" panose="020B0604030504040204" pitchFamily="34" charset="0"/>
              </a:rPr>
              <a:t>. Uligheden er vokset. Men der er </a:t>
            </a:r>
            <a:r>
              <a:rPr lang="da-DK" sz="1600" i="1" dirty="0">
                <a:latin typeface="Verdana" panose="020B0604030504040204" pitchFamily="34" charset="0"/>
                <a:ea typeface="Verdana" panose="020B0604030504040204" pitchFamily="34" charset="0"/>
              </a:rPr>
              <a:t>mest mulig sundhed</a:t>
            </a:r>
            <a:r>
              <a:rPr lang="da-DK" sz="1600" dirty="0">
                <a:latin typeface="Verdana" panose="020B0604030504040204" pitchFamily="34" charset="0"/>
                <a:ea typeface="Verdana" panose="020B0604030504040204" pitchFamily="34" charset="0"/>
              </a:rPr>
              <a:t> for pengene. </a:t>
            </a:r>
            <a:endParaRPr lang="da-DK" dirty="0">
              <a:latin typeface="Verdana" panose="020B0604030504040204" pitchFamily="34" charset="0"/>
              <a:ea typeface="Verdana" panose="020B0604030504040204" pitchFamily="34" charset="0"/>
            </a:endParaRPr>
          </a:p>
          <a:p>
            <a:endParaRPr lang="da-DK" dirty="0">
              <a:latin typeface="Verdana" panose="020B0604030504040204" pitchFamily="34" charset="0"/>
              <a:ea typeface="Verdana" panose="020B0604030504040204" pitchFamily="34" charset="0"/>
            </a:endParaRPr>
          </a:p>
        </p:txBody>
      </p:sp>
      <p:graphicFrame>
        <p:nvGraphicFramePr>
          <p:cNvPr id="3" name="Tabel 2">
            <a:extLst>
              <a:ext uri="{FF2B5EF4-FFF2-40B4-BE49-F238E27FC236}">
                <a16:creationId xmlns:a16="http://schemas.microsoft.com/office/drawing/2014/main" id="{68A689DE-7BA7-4057-AA22-A2456919D743}"/>
              </a:ext>
            </a:extLst>
          </p:cNvPr>
          <p:cNvGraphicFramePr>
            <a:graphicFrameLocks noGrp="1"/>
          </p:cNvGraphicFramePr>
          <p:nvPr>
            <p:extLst>
              <p:ext uri="{D42A27DB-BD31-4B8C-83A1-F6EECF244321}">
                <p14:modId xmlns:p14="http://schemas.microsoft.com/office/powerpoint/2010/main" val="852435944"/>
              </p:ext>
            </p:extLst>
          </p:nvPr>
        </p:nvGraphicFramePr>
        <p:xfrm>
          <a:off x="6537176" y="3430396"/>
          <a:ext cx="3080792" cy="2277739"/>
        </p:xfrm>
        <a:graphic>
          <a:graphicData uri="http://schemas.openxmlformats.org/drawingml/2006/table">
            <a:tbl>
              <a:tblPr firstRow="1" firstCol="1" bandRow="1">
                <a:tableStyleId>{5C22544A-7EE6-4342-B048-85BDC9FD1C3A}</a:tableStyleId>
              </a:tblPr>
              <a:tblGrid>
                <a:gridCol w="1894005">
                  <a:extLst>
                    <a:ext uri="{9D8B030D-6E8A-4147-A177-3AD203B41FA5}">
                      <a16:colId xmlns:a16="http://schemas.microsoft.com/office/drawing/2014/main" val="3385827675"/>
                    </a:ext>
                  </a:extLst>
                </a:gridCol>
                <a:gridCol w="1186787">
                  <a:extLst>
                    <a:ext uri="{9D8B030D-6E8A-4147-A177-3AD203B41FA5}">
                      <a16:colId xmlns:a16="http://schemas.microsoft.com/office/drawing/2014/main" val="2008502564"/>
                    </a:ext>
                  </a:extLst>
                </a:gridCol>
              </a:tblGrid>
              <a:tr h="711241">
                <a:tc>
                  <a:txBody>
                    <a:bodyPr/>
                    <a:lstStyle/>
                    <a:p>
                      <a:pPr marL="457200">
                        <a:lnSpc>
                          <a:spcPct val="107000"/>
                        </a:lnSpc>
                        <a:spcAft>
                          <a:spcPts val="0"/>
                        </a:spcAft>
                      </a:pPr>
                      <a:r>
                        <a:rPr lang="da-DK" sz="2000" dirty="0">
                          <a:effectLst/>
                          <a:latin typeface="Verdana" panose="020B0604030504040204" pitchFamily="34" charset="0"/>
                          <a:ea typeface="Verdana" panose="020B0604030504040204" pitchFamily="34" charset="0"/>
                        </a:rPr>
                        <a:t> Tabel D</a:t>
                      </a:r>
                      <a:endParaRPr lang="da-DK"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nSpc>
                          <a:spcPct val="107000"/>
                        </a:lnSpc>
                        <a:spcAft>
                          <a:spcPts val="800"/>
                        </a:spcAft>
                      </a:pPr>
                      <a:r>
                        <a:rPr lang="da-DK" sz="1100" dirty="0">
                          <a:effectLst/>
                          <a:latin typeface="Verdana" panose="020B0604030504040204" pitchFamily="34" charset="0"/>
                          <a:ea typeface="Verdana" panose="020B0604030504040204" pitchFamily="34" charset="0"/>
                        </a:rPr>
                        <a:t>QALY</a:t>
                      </a:r>
                      <a:endParaRPr lang="da-DK"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4743241"/>
                  </a:ext>
                </a:extLst>
              </a:tr>
              <a:tr h="783249">
                <a:tc>
                  <a:txBody>
                    <a:bodyPr/>
                    <a:lstStyle/>
                    <a:p>
                      <a:pPr marL="457200">
                        <a:lnSpc>
                          <a:spcPct val="107000"/>
                        </a:lnSpc>
                        <a:spcAft>
                          <a:spcPts val="0"/>
                        </a:spcAft>
                      </a:pPr>
                      <a:r>
                        <a:rPr lang="da-DK" sz="1100" dirty="0">
                          <a:effectLst/>
                          <a:latin typeface="Verdana" panose="020B0604030504040204" pitchFamily="34" charset="0"/>
                          <a:ea typeface="Verdana" panose="020B0604030504040204" pitchFamily="34" charset="0"/>
                        </a:rPr>
                        <a:t>Lang Uddannelse</a:t>
                      </a:r>
                      <a:endParaRPr lang="da-DK"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800"/>
                        </a:spcAft>
                      </a:pPr>
                      <a:r>
                        <a:rPr lang="da-DK" sz="2000" dirty="0">
                          <a:effectLst/>
                          <a:latin typeface="Verdana" panose="020B0604030504040204" pitchFamily="34" charset="0"/>
                          <a:ea typeface="Verdana" panose="020B0604030504040204" pitchFamily="34" charset="0"/>
                        </a:rPr>
                        <a:t>10,0</a:t>
                      </a:r>
                      <a:endParaRPr lang="da-DK"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0016090"/>
                  </a:ext>
                </a:extLst>
              </a:tr>
              <a:tr h="783249">
                <a:tc>
                  <a:txBody>
                    <a:bodyPr/>
                    <a:lstStyle/>
                    <a:p>
                      <a:pPr marL="457200">
                        <a:lnSpc>
                          <a:spcPct val="107000"/>
                        </a:lnSpc>
                        <a:spcAft>
                          <a:spcPts val="0"/>
                        </a:spcAft>
                      </a:pPr>
                      <a:r>
                        <a:rPr lang="da-DK" sz="1100">
                          <a:effectLst/>
                          <a:latin typeface="Verdana" panose="020B0604030504040204" pitchFamily="34" charset="0"/>
                          <a:ea typeface="Verdana" panose="020B0604030504040204" pitchFamily="34" charset="0"/>
                        </a:rPr>
                        <a:t>Kort Uddannelse</a:t>
                      </a:r>
                      <a:endParaRPr lang="da-DK" sz="1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800"/>
                        </a:spcAft>
                      </a:pPr>
                      <a:r>
                        <a:rPr lang="da-DK" sz="2000" dirty="0">
                          <a:effectLst/>
                          <a:latin typeface="Verdana" panose="020B0604030504040204" pitchFamily="34" charset="0"/>
                          <a:ea typeface="Verdana" panose="020B0604030504040204" pitchFamily="34" charset="0"/>
                        </a:rPr>
                        <a:t>6,6</a:t>
                      </a:r>
                      <a:endParaRPr lang="da-DK"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1096310"/>
                  </a:ext>
                </a:extLst>
              </a:tr>
            </a:tbl>
          </a:graphicData>
        </a:graphic>
      </p:graphicFrame>
    </p:spTree>
    <p:extLst>
      <p:ext uri="{BB962C8B-B14F-4D97-AF65-F5344CB8AC3E}">
        <p14:creationId xmlns:p14="http://schemas.microsoft.com/office/powerpoint/2010/main" val="3482094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0C1977-2A3A-423F-A28D-D0B567853CD0}"/>
              </a:ext>
            </a:extLst>
          </p:cNvPr>
          <p:cNvSpPr>
            <a:spLocks noGrp="1"/>
          </p:cNvSpPr>
          <p:nvPr>
            <p:ph type="title"/>
          </p:nvPr>
        </p:nvSpPr>
        <p:spPr/>
        <p:txBody>
          <a:bodyPr/>
          <a:lstStyle/>
          <a:p>
            <a:r>
              <a:rPr lang="da-DK" dirty="0"/>
              <a:t>B, C eller D?</a:t>
            </a:r>
          </a:p>
        </p:txBody>
      </p:sp>
      <p:sp>
        <p:nvSpPr>
          <p:cNvPr id="7" name="Pladsholder til indhold 6">
            <a:extLst>
              <a:ext uri="{FF2B5EF4-FFF2-40B4-BE49-F238E27FC236}">
                <a16:creationId xmlns:a16="http://schemas.microsoft.com/office/drawing/2014/main" id="{B673BFB9-06E3-4A03-B58E-32C8C0C42AC2}"/>
              </a:ext>
            </a:extLst>
          </p:cNvPr>
          <p:cNvSpPr>
            <a:spLocks noGrp="1"/>
          </p:cNvSpPr>
          <p:nvPr>
            <p:ph idx="1"/>
          </p:nvPr>
        </p:nvSpPr>
        <p:spPr>
          <a:xfrm>
            <a:off x="495299" y="4206072"/>
            <a:ext cx="9364486" cy="1959232"/>
          </a:xfrm>
        </p:spPr>
        <p:txBody>
          <a:bodyPr>
            <a:normAutofit/>
          </a:bodyPr>
          <a:lstStyle/>
          <a:p>
            <a:r>
              <a:rPr lang="da-DK" sz="2000" dirty="0">
                <a:latin typeface="Verdana" panose="020B0604030504040204" pitchFamily="34" charset="0"/>
                <a:ea typeface="Verdana" panose="020B0604030504040204" pitchFamily="34" charset="0"/>
              </a:rPr>
              <a:t>Hvad skal man foretrække af henholdsvis B, C eller D?</a:t>
            </a:r>
          </a:p>
          <a:p>
            <a:pPr marL="0" indent="0">
              <a:buNone/>
            </a:pPr>
            <a:r>
              <a:rPr lang="da-DK" sz="2000" dirty="0">
                <a:latin typeface="Verdana" panose="020B0604030504040204" pitchFamily="34" charset="0"/>
                <a:ea typeface="Verdana" panose="020B0604030504040204" pitchFamily="34" charset="0"/>
              </a:rPr>
              <a:t> 	Prioriterer vi lige behandling mest -&gt; B</a:t>
            </a:r>
          </a:p>
          <a:p>
            <a:pPr marL="0" indent="0">
              <a:buNone/>
            </a:pPr>
            <a:r>
              <a:rPr lang="da-DK" sz="2000" dirty="0">
                <a:latin typeface="Verdana" panose="020B0604030504040204" pitchFamily="34" charset="0"/>
                <a:ea typeface="Verdana" panose="020B0604030504040204" pitchFamily="34" charset="0"/>
              </a:rPr>
              <a:t>	Prioriterer vi lighed mest -&gt; C</a:t>
            </a:r>
          </a:p>
          <a:p>
            <a:pPr marL="0" indent="0">
              <a:buNone/>
            </a:pPr>
            <a:r>
              <a:rPr lang="da-DK" sz="2000" dirty="0">
                <a:latin typeface="Verdana" panose="020B0604030504040204" pitchFamily="34" charset="0"/>
                <a:ea typeface="Verdana" panose="020B0604030504040204" pitchFamily="34" charset="0"/>
              </a:rPr>
              <a:t>	Prioriterer vi mest mulig sundhed mest -&gt; D</a:t>
            </a:r>
            <a:endParaRPr lang="da-DK" dirty="0"/>
          </a:p>
        </p:txBody>
      </p:sp>
      <p:graphicFrame>
        <p:nvGraphicFramePr>
          <p:cNvPr id="3" name="Tabel 2">
            <a:extLst>
              <a:ext uri="{FF2B5EF4-FFF2-40B4-BE49-F238E27FC236}">
                <a16:creationId xmlns:a16="http://schemas.microsoft.com/office/drawing/2014/main" id="{68A689DE-7BA7-4057-AA22-A2456919D743}"/>
              </a:ext>
            </a:extLst>
          </p:cNvPr>
          <p:cNvGraphicFramePr>
            <a:graphicFrameLocks noGrp="1"/>
          </p:cNvGraphicFramePr>
          <p:nvPr>
            <p:extLst>
              <p:ext uri="{D42A27DB-BD31-4B8C-83A1-F6EECF244321}">
                <p14:modId xmlns:p14="http://schemas.microsoft.com/office/powerpoint/2010/main" val="1286332270"/>
              </p:ext>
            </p:extLst>
          </p:nvPr>
        </p:nvGraphicFramePr>
        <p:xfrm>
          <a:off x="6537176" y="1426423"/>
          <a:ext cx="3096344" cy="2385690"/>
        </p:xfrm>
        <a:graphic>
          <a:graphicData uri="http://schemas.openxmlformats.org/drawingml/2006/table">
            <a:tbl>
              <a:tblPr firstRow="1" firstCol="1" bandRow="1">
                <a:tableStyleId>{5C22544A-7EE6-4342-B048-85BDC9FD1C3A}</a:tableStyleId>
              </a:tblPr>
              <a:tblGrid>
                <a:gridCol w="1903566">
                  <a:extLst>
                    <a:ext uri="{9D8B030D-6E8A-4147-A177-3AD203B41FA5}">
                      <a16:colId xmlns:a16="http://schemas.microsoft.com/office/drawing/2014/main" val="3385827675"/>
                    </a:ext>
                  </a:extLst>
                </a:gridCol>
                <a:gridCol w="1192778">
                  <a:extLst>
                    <a:ext uri="{9D8B030D-6E8A-4147-A177-3AD203B41FA5}">
                      <a16:colId xmlns:a16="http://schemas.microsoft.com/office/drawing/2014/main" val="2008502564"/>
                    </a:ext>
                  </a:extLst>
                </a:gridCol>
              </a:tblGrid>
              <a:tr h="795230">
                <a:tc>
                  <a:txBody>
                    <a:bodyPr/>
                    <a:lstStyle/>
                    <a:p>
                      <a:pPr marL="457200">
                        <a:lnSpc>
                          <a:spcPct val="107000"/>
                        </a:lnSpc>
                        <a:spcAft>
                          <a:spcPts val="0"/>
                        </a:spcAft>
                      </a:pPr>
                      <a:r>
                        <a:rPr lang="da-DK" sz="2000" dirty="0">
                          <a:effectLst/>
                          <a:latin typeface="Verdana" panose="020B0604030504040204" pitchFamily="34" charset="0"/>
                          <a:ea typeface="Verdana" panose="020B0604030504040204" pitchFamily="34" charset="0"/>
                        </a:rPr>
                        <a:t> Tabel D</a:t>
                      </a:r>
                      <a:endParaRPr lang="da-DK"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nSpc>
                          <a:spcPct val="107000"/>
                        </a:lnSpc>
                        <a:spcAft>
                          <a:spcPts val="800"/>
                        </a:spcAft>
                      </a:pPr>
                      <a:r>
                        <a:rPr lang="da-DK" sz="1100">
                          <a:effectLst/>
                          <a:latin typeface="Verdana" panose="020B0604030504040204" pitchFamily="34" charset="0"/>
                          <a:ea typeface="Verdana" panose="020B0604030504040204" pitchFamily="34" charset="0"/>
                        </a:rPr>
                        <a:t>QALY</a:t>
                      </a:r>
                      <a:endParaRPr lang="da-DK" sz="1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4743241"/>
                  </a:ext>
                </a:extLst>
              </a:tr>
              <a:tr h="795230">
                <a:tc>
                  <a:txBody>
                    <a:bodyPr/>
                    <a:lstStyle/>
                    <a:p>
                      <a:pPr marL="457200">
                        <a:lnSpc>
                          <a:spcPct val="107000"/>
                        </a:lnSpc>
                        <a:spcAft>
                          <a:spcPts val="0"/>
                        </a:spcAft>
                      </a:pPr>
                      <a:r>
                        <a:rPr lang="da-DK" sz="1100" dirty="0">
                          <a:effectLst/>
                          <a:latin typeface="Verdana" panose="020B0604030504040204" pitchFamily="34" charset="0"/>
                          <a:ea typeface="Verdana" panose="020B0604030504040204" pitchFamily="34" charset="0"/>
                        </a:rPr>
                        <a:t>Lang Uddannelse</a:t>
                      </a:r>
                      <a:endParaRPr lang="da-DK"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800"/>
                        </a:spcAft>
                      </a:pPr>
                      <a:r>
                        <a:rPr lang="da-DK" sz="2000" dirty="0">
                          <a:effectLst/>
                          <a:latin typeface="Verdana" panose="020B0604030504040204" pitchFamily="34" charset="0"/>
                          <a:ea typeface="Verdana" panose="020B0604030504040204" pitchFamily="34" charset="0"/>
                        </a:rPr>
                        <a:t>10,0</a:t>
                      </a:r>
                      <a:endParaRPr lang="da-DK"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0016090"/>
                  </a:ext>
                </a:extLst>
              </a:tr>
              <a:tr h="795230">
                <a:tc>
                  <a:txBody>
                    <a:bodyPr/>
                    <a:lstStyle/>
                    <a:p>
                      <a:pPr marL="457200">
                        <a:lnSpc>
                          <a:spcPct val="107000"/>
                        </a:lnSpc>
                        <a:spcAft>
                          <a:spcPts val="0"/>
                        </a:spcAft>
                      </a:pPr>
                      <a:r>
                        <a:rPr lang="da-DK" sz="1100">
                          <a:effectLst/>
                          <a:latin typeface="Verdana" panose="020B0604030504040204" pitchFamily="34" charset="0"/>
                          <a:ea typeface="Verdana" panose="020B0604030504040204" pitchFamily="34" charset="0"/>
                        </a:rPr>
                        <a:t>Kort Uddannelse</a:t>
                      </a:r>
                      <a:endParaRPr lang="da-DK" sz="1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800"/>
                        </a:spcAft>
                      </a:pPr>
                      <a:r>
                        <a:rPr lang="da-DK" sz="2000" dirty="0">
                          <a:effectLst/>
                          <a:latin typeface="Verdana" panose="020B0604030504040204" pitchFamily="34" charset="0"/>
                          <a:ea typeface="Verdana" panose="020B0604030504040204" pitchFamily="34" charset="0"/>
                        </a:rPr>
                        <a:t>6,6</a:t>
                      </a:r>
                      <a:endParaRPr lang="da-DK"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1096310"/>
                  </a:ext>
                </a:extLst>
              </a:tr>
            </a:tbl>
          </a:graphicData>
        </a:graphic>
      </p:graphicFrame>
      <p:graphicFrame>
        <p:nvGraphicFramePr>
          <p:cNvPr id="6" name="Tabel 5">
            <a:extLst>
              <a:ext uri="{FF2B5EF4-FFF2-40B4-BE49-F238E27FC236}">
                <a16:creationId xmlns:a16="http://schemas.microsoft.com/office/drawing/2014/main" id="{87E21B3E-2593-4FEB-9F9F-07F8FEBC1878}"/>
              </a:ext>
            </a:extLst>
          </p:cNvPr>
          <p:cNvGraphicFramePr>
            <a:graphicFrameLocks noGrp="1"/>
          </p:cNvGraphicFramePr>
          <p:nvPr>
            <p:extLst>
              <p:ext uri="{D42A27DB-BD31-4B8C-83A1-F6EECF244321}">
                <p14:modId xmlns:p14="http://schemas.microsoft.com/office/powerpoint/2010/main" val="1016416423"/>
              </p:ext>
            </p:extLst>
          </p:nvPr>
        </p:nvGraphicFramePr>
        <p:xfrm>
          <a:off x="3331615" y="1426423"/>
          <a:ext cx="2968918" cy="2385690"/>
        </p:xfrm>
        <a:graphic>
          <a:graphicData uri="http://schemas.openxmlformats.org/drawingml/2006/table">
            <a:tbl>
              <a:tblPr firstRow="1" firstCol="1" bandRow="1">
                <a:tableStyleId>{5C22544A-7EE6-4342-B048-85BDC9FD1C3A}</a:tableStyleId>
              </a:tblPr>
              <a:tblGrid>
                <a:gridCol w="1825227">
                  <a:extLst>
                    <a:ext uri="{9D8B030D-6E8A-4147-A177-3AD203B41FA5}">
                      <a16:colId xmlns:a16="http://schemas.microsoft.com/office/drawing/2014/main" val="4040083309"/>
                    </a:ext>
                  </a:extLst>
                </a:gridCol>
                <a:gridCol w="1143691">
                  <a:extLst>
                    <a:ext uri="{9D8B030D-6E8A-4147-A177-3AD203B41FA5}">
                      <a16:colId xmlns:a16="http://schemas.microsoft.com/office/drawing/2014/main" val="2105743796"/>
                    </a:ext>
                  </a:extLst>
                </a:gridCol>
              </a:tblGrid>
              <a:tr h="795230">
                <a:tc>
                  <a:txBody>
                    <a:bodyPr/>
                    <a:lstStyle/>
                    <a:p>
                      <a:pPr marL="457200">
                        <a:lnSpc>
                          <a:spcPct val="107000"/>
                        </a:lnSpc>
                        <a:spcAft>
                          <a:spcPts val="0"/>
                        </a:spcAft>
                      </a:pPr>
                      <a:r>
                        <a:rPr lang="da-DK" sz="2000" dirty="0">
                          <a:effectLst/>
                          <a:latin typeface="Verdana" panose="020B0604030504040204" pitchFamily="34" charset="0"/>
                          <a:ea typeface="Verdana" panose="020B0604030504040204" pitchFamily="34" charset="0"/>
                        </a:rPr>
                        <a:t> Tabel C</a:t>
                      </a:r>
                      <a:endParaRPr lang="da-DK"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nSpc>
                          <a:spcPct val="107000"/>
                        </a:lnSpc>
                        <a:spcAft>
                          <a:spcPts val="800"/>
                        </a:spcAft>
                      </a:pPr>
                      <a:r>
                        <a:rPr lang="da-DK" sz="1100">
                          <a:effectLst/>
                          <a:latin typeface="Verdana" panose="020B0604030504040204" pitchFamily="34" charset="0"/>
                          <a:ea typeface="Verdana" panose="020B0604030504040204" pitchFamily="34" charset="0"/>
                        </a:rPr>
                        <a:t>QALY</a:t>
                      </a:r>
                      <a:endParaRPr lang="da-DK" sz="1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8625008"/>
                  </a:ext>
                </a:extLst>
              </a:tr>
              <a:tr h="795230">
                <a:tc>
                  <a:txBody>
                    <a:bodyPr/>
                    <a:lstStyle/>
                    <a:p>
                      <a:pPr marL="457200">
                        <a:lnSpc>
                          <a:spcPct val="107000"/>
                        </a:lnSpc>
                        <a:spcAft>
                          <a:spcPts val="0"/>
                        </a:spcAft>
                      </a:pPr>
                      <a:r>
                        <a:rPr lang="da-DK" sz="1100" dirty="0">
                          <a:effectLst/>
                          <a:latin typeface="Verdana" panose="020B0604030504040204" pitchFamily="34" charset="0"/>
                          <a:ea typeface="Verdana" panose="020B0604030504040204" pitchFamily="34" charset="0"/>
                        </a:rPr>
                        <a:t>Lang Uddannelse</a:t>
                      </a:r>
                      <a:endParaRPr lang="da-DK"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800"/>
                        </a:spcAft>
                      </a:pPr>
                      <a:r>
                        <a:rPr lang="da-DK" sz="2000" dirty="0">
                          <a:effectLst/>
                          <a:latin typeface="Verdana" panose="020B0604030504040204" pitchFamily="34" charset="0"/>
                          <a:ea typeface="Verdana" panose="020B0604030504040204" pitchFamily="34" charset="0"/>
                        </a:rPr>
                        <a:t>8,5</a:t>
                      </a:r>
                      <a:endParaRPr lang="da-DK"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6793696"/>
                  </a:ext>
                </a:extLst>
              </a:tr>
              <a:tr h="795230">
                <a:tc>
                  <a:txBody>
                    <a:bodyPr/>
                    <a:lstStyle/>
                    <a:p>
                      <a:pPr marL="457200">
                        <a:lnSpc>
                          <a:spcPct val="107000"/>
                        </a:lnSpc>
                        <a:spcAft>
                          <a:spcPts val="0"/>
                        </a:spcAft>
                      </a:pPr>
                      <a:r>
                        <a:rPr lang="da-DK" sz="1100" dirty="0">
                          <a:effectLst/>
                          <a:latin typeface="Verdana" panose="020B0604030504040204" pitchFamily="34" charset="0"/>
                          <a:ea typeface="Verdana" panose="020B0604030504040204" pitchFamily="34" charset="0"/>
                        </a:rPr>
                        <a:t>Kort Uddannelse</a:t>
                      </a:r>
                      <a:endParaRPr lang="da-DK"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800"/>
                        </a:spcAft>
                      </a:pPr>
                      <a:r>
                        <a:rPr lang="da-DK" sz="2000" dirty="0">
                          <a:effectLst/>
                          <a:latin typeface="Verdana" panose="020B0604030504040204" pitchFamily="34" charset="0"/>
                          <a:ea typeface="Verdana" panose="020B0604030504040204" pitchFamily="34" charset="0"/>
                        </a:rPr>
                        <a:t>7,8</a:t>
                      </a:r>
                      <a:endParaRPr lang="da-DK"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8032178"/>
                  </a:ext>
                </a:extLst>
              </a:tr>
            </a:tbl>
          </a:graphicData>
        </a:graphic>
      </p:graphicFrame>
      <p:graphicFrame>
        <p:nvGraphicFramePr>
          <p:cNvPr id="8" name="Tabel 7">
            <a:extLst>
              <a:ext uri="{FF2B5EF4-FFF2-40B4-BE49-F238E27FC236}">
                <a16:creationId xmlns:a16="http://schemas.microsoft.com/office/drawing/2014/main" id="{17031FFC-D890-4155-9D9A-5C0554745141}"/>
              </a:ext>
            </a:extLst>
          </p:cNvPr>
          <p:cNvGraphicFramePr>
            <a:graphicFrameLocks noGrp="1"/>
          </p:cNvGraphicFramePr>
          <p:nvPr>
            <p:extLst>
              <p:ext uri="{D42A27DB-BD31-4B8C-83A1-F6EECF244321}">
                <p14:modId xmlns:p14="http://schemas.microsoft.com/office/powerpoint/2010/main" val="1683474690"/>
              </p:ext>
            </p:extLst>
          </p:nvPr>
        </p:nvGraphicFramePr>
        <p:xfrm>
          <a:off x="344488" y="1426423"/>
          <a:ext cx="2750485" cy="2385690"/>
        </p:xfrm>
        <a:graphic>
          <a:graphicData uri="http://schemas.openxmlformats.org/drawingml/2006/table">
            <a:tbl>
              <a:tblPr firstRow="1" firstCol="1" bandRow="1">
                <a:tableStyleId>{5C22544A-7EE6-4342-B048-85BDC9FD1C3A}</a:tableStyleId>
              </a:tblPr>
              <a:tblGrid>
                <a:gridCol w="1690939">
                  <a:extLst>
                    <a:ext uri="{9D8B030D-6E8A-4147-A177-3AD203B41FA5}">
                      <a16:colId xmlns:a16="http://schemas.microsoft.com/office/drawing/2014/main" val="4068406067"/>
                    </a:ext>
                  </a:extLst>
                </a:gridCol>
                <a:gridCol w="1059546">
                  <a:extLst>
                    <a:ext uri="{9D8B030D-6E8A-4147-A177-3AD203B41FA5}">
                      <a16:colId xmlns:a16="http://schemas.microsoft.com/office/drawing/2014/main" val="2930712169"/>
                    </a:ext>
                  </a:extLst>
                </a:gridCol>
              </a:tblGrid>
              <a:tr h="795230">
                <a:tc>
                  <a:txBody>
                    <a:bodyPr/>
                    <a:lstStyle/>
                    <a:p>
                      <a:pPr marL="457200">
                        <a:lnSpc>
                          <a:spcPct val="107000"/>
                        </a:lnSpc>
                        <a:spcAft>
                          <a:spcPts val="0"/>
                        </a:spcAft>
                      </a:pPr>
                      <a:r>
                        <a:rPr lang="da-DK" sz="2000" dirty="0">
                          <a:effectLst/>
                          <a:latin typeface="Verdana" panose="020B0604030504040204" pitchFamily="34" charset="0"/>
                          <a:ea typeface="Verdana" panose="020B0604030504040204" pitchFamily="34" charset="0"/>
                        </a:rPr>
                        <a:t>Tabel B</a:t>
                      </a:r>
                      <a:endParaRPr lang="da-DK"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nSpc>
                          <a:spcPct val="107000"/>
                        </a:lnSpc>
                        <a:spcAft>
                          <a:spcPts val="800"/>
                        </a:spcAft>
                      </a:pPr>
                      <a:r>
                        <a:rPr lang="da-DK" sz="1100">
                          <a:effectLst/>
                          <a:latin typeface="Verdana" panose="020B0604030504040204" pitchFamily="34" charset="0"/>
                          <a:ea typeface="Verdana" panose="020B0604030504040204" pitchFamily="34" charset="0"/>
                        </a:rPr>
                        <a:t>QALY</a:t>
                      </a:r>
                      <a:endParaRPr lang="da-DK" sz="1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2937253"/>
                  </a:ext>
                </a:extLst>
              </a:tr>
              <a:tr h="795230">
                <a:tc>
                  <a:txBody>
                    <a:bodyPr/>
                    <a:lstStyle/>
                    <a:p>
                      <a:pPr marL="457200">
                        <a:lnSpc>
                          <a:spcPct val="107000"/>
                        </a:lnSpc>
                        <a:spcAft>
                          <a:spcPts val="0"/>
                        </a:spcAft>
                      </a:pPr>
                      <a:r>
                        <a:rPr lang="da-DK" sz="1100" dirty="0">
                          <a:effectLst/>
                          <a:latin typeface="Verdana" panose="020B0604030504040204" pitchFamily="34" charset="0"/>
                          <a:ea typeface="Verdana" panose="020B0604030504040204" pitchFamily="34" charset="0"/>
                        </a:rPr>
                        <a:t>Lang Uddannelse</a:t>
                      </a:r>
                      <a:endParaRPr lang="da-DK"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800"/>
                        </a:spcAft>
                      </a:pPr>
                      <a:r>
                        <a:rPr lang="da-DK" sz="2000" dirty="0">
                          <a:effectLst/>
                          <a:latin typeface="Verdana" panose="020B0604030504040204" pitchFamily="34" charset="0"/>
                          <a:ea typeface="Verdana" panose="020B0604030504040204" pitchFamily="34" charset="0"/>
                        </a:rPr>
                        <a:t>9,0</a:t>
                      </a:r>
                      <a:endParaRPr lang="da-DK"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1161362"/>
                  </a:ext>
                </a:extLst>
              </a:tr>
              <a:tr h="795230">
                <a:tc>
                  <a:txBody>
                    <a:bodyPr/>
                    <a:lstStyle/>
                    <a:p>
                      <a:pPr marL="457200">
                        <a:lnSpc>
                          <a:spcPct val="107000"/>
                        </a:lnSpc>
                        <a:spcAft>
                          <a:spcPts val="0"/>
                        </a:spcAft>
                      </a:pPr>
                      <a:r>
                        <a:rPr lang="da-DK" sz="1100">
                          <a:effectLst/>
                          <a:latin typeface="Verdana" panose="020B0604030504040204" pitchFamily="34" charset="0"/>
                          <a:ea typeface="Verdana" panose="020B0604030504040204" pitchFamily="34" charset="0"/>
                        </a:rPr>
                        <a:t>Kort Uddannelse</a:t>
                      </a:r>
                      <a:endParaRPr lang="da-DK" sz="1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800"/>
                        </a:spcAft>
                      </a:pPr>
                      <a:r>
                        <a:rPr lang="da-DK" sz="2000" dirty="0">
                          <a:effectLst/>
                          <a:latin typeface="Verdana" panose="020B0604030504040204" pitchFamily="34" charset="0"/>
                          <a:ea typeface="Verdana" panose="020B0604030504040204" pitchFamily="34" charset="0"/>
                        </a:rPr>
                        <a:t>7,0</a:t>
                      </a:r>
                      <a:endParaRPr lang="da-DK"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872820"/>
                  </a:ext>
                </a:extLst>
              </a:tr>
            </a:tbl>
          </a:graphicData>
        </a:graphic>
      </p:graphicFrame>
    </p:spTree>
    <p:extLst>
      <p:ext uri="{BB962C8B-B14F-4D97-AF65-F5344CB8AC3E}">
        <p14:creationId xmlns:p14="http://schemas.microsoft.com/office/powerpoint/2010/main" val="1273434479"/>
      </p:ext>
    </p:extLst>
  </p:cSld>
  <p:clrMapOvr>
    <a:masterClrMapping/>
  </p:clrMapOvr>
</p:sld>
</file>

<file path=ppt/theme/theme1.xml><?xml version="1.0" encoding="utf-8"?>
<a:theme xmlns:a="http://schemas.openxmlformats.org/drawingml/2006/main" name="DER_Præsentation_20151208">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R">
      <a:majorFont>
        <a:latin typeface="Source Sans Pro"/>
        <a:ea typeface=""/>
        <a:cs typeface=""/>
      </a:majorFont>
      <a:minorFont>
        <a:latin typeface="Source Sans Pro"/>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R powerpoint skabelon" id="{A86D637D-1468-4C08-9D4D-4C07B80994D4}" vid="{8BDC8C44-28AB-40CF-9206-EF00863D3ED0}"/>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44479</TotalTime>
  <Words>1010</Words>
  <Application>Microsoft Office PowerPoint</Application>
  <PresentationFormat>A4-papir (210 x 297 mm)</PresentationFormat>
  <Paragraphs>93</Paragraphs>
  <Slides>7</Slides>
  <Notes>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7</vt:i4>
      </vt:variant>
    </vt:vector>
  </HeadingPairs>
  <TitlesOfParts>
    <vt:vector size="11" baseType="lpstr">
      <vt:lpstr>Arial</vt:lpstr>
      <vt:lpstr>Calibri</vt:lpstr>
      <vt:lpstr>Verdana</vt:lpstr>
      <vt:lpstr>DER_Præsentation_20151208</vt:lpstr>
      <vt:lpstr>Formålet med sundhedsvæsenet</vt:lpstr>
      <vt:lpstr>Variationer over ‘at være lige’</vt:lpstr>
      <vt:lpstr>A</vt:lpstr>
      <vt:lpstr>B</vt:lpstr>
      <vt:lpstr>C</vt:lpstr>
      <vt:lpstr>D</vt:lpstr>
      <vt:lpstr>B, C eller D?</vt:lpstr>
    </vt:vector>
  </TitlesOfParts>
  <Company>Sundhedsdatastyrelsen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 Etiske Råd i overskrifter</dc:title>
  <dc:creator>Jesper Møller-Fink</dc:creator>
  <cp:lastModifiedBy>Charlotte Andreasen</cp:lastModifiedBy>
  <cp:revision>268</cp:revision>
  <cp:lastPrinted>2023-01-31T08:42:18Z</cp:lastPrinted>
  <dcterms:created xsi:type="dcterms:W3CDTF">2018-04-04T12:03:19Z</dcterms:created>
  <dcterms:modified xsi:type="dcterms:W3CDTF">2023-03-20T21:11:54Z</dcterms:modified>
</cp:coreProperties>
</file>