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5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2" r:id="rId3"/>
    <p:sldId id="263" r:id="rId4"/>
    <p:sldId id="268" r:id="rId5"/>
    <p:sldId id="258" r:id="rId6"/>
    <p:sldId id="270" r:id="rId7"/>
    <p:sldId id="264" r:id="rId8"/>
    <p:sldId id="265" r:id="rId9"/>
    <p:sldId id="266" r:id="rId10"/>
    <p:sldId id="269" r:id="rId11"/>
    <p:sldId id="273" r:id="rId12"/>
    <p:sldId id="274" r:id="rId13"/>
    <p:sldId id="275" r:id="rId14"/>
    <p:sldId id="257" r:id="rId15"/>
    <p:sldId id="267" r:id="rId16"/>
    <p:sldId id="260" r:id="rId17"/>
    <p:sldId id="259" r:id="rId18"/>
    <p:sldId id="261" r:id="rId19"/>
  </p:sldIdLst>
  <p:sldSz cx="9144000" cy="6858000" type="screen4x3"/>
  <p:notesSz cx="6858000" cy="9144000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B8FC132-6627-414B-AFAE-861544050248}" type="datetimeFigureOut">
              <a:rPr lang="da-DK"/>
              <a:pPr>
                <a:defRPr/>
              </a:pPr>
              <a:t>06-11-2015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a-DK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da-DK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487A9A-3794-4306-8B5B-1FC4DC3A1503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1B8BB-E98C-445A-B809-7A15E0670FDB}" type="datetimeFigureOut">
              <a:rPr lang="da-DK"/>
              <a:pPr>
                <a:defRPr/>
              </a:pPr>
              <a:t>06-11-2015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6CC04-3CDB-464A-9EF0-1B934177AB26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46FDC-73CD-4E52-93ED-8AB74FFE9CC6}" type="datetimeFigureOut">
              <a:rPr lang="da-DK"/>
              <a:pPr>
                <a:defRPr/>
              </a:pPr>
              <a:t>06-11-2015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081ED-0DF5-45A9-99A5-0FDB91D7588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C3D92-FBF5-4E06-BA3C-6E2DD324B849}" type="datetimeFigureOut">
              <a:rPr lang="da-DK"/>
              <a:pPr>
                <a:defRPr/>
              </a:pPr>
              <a:t>06-11-2015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90416-9531-4229-9276-D8BAA07F6823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AD1A8-1981-423C-B302-2CD44311E557}" type="datetimeFigureOut">
              <a:rPr lang="da-DK"/>
              <a:pPr>
                <a:defRPr/>
              </a:pPr>
              <a:t>06-11-2015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8BD6F-C632-4A45-97AF-B2DC0E2677FE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34319-23B9-4CD8-A4BB-8402957C6E4D}" type="datetimeFigureOut">
              <a:rPr lang="da-DK"/>
              <a:pPr>
                <a:defRPr/>
              </a:pPr>
              <a:t>06-11-2015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499B6-BFFA-4573-B2A9-0DA6DE1BF61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6995E-2D83-4877-8F63-08D2247EE04F}" type="datetimeFigureOut">
              <a:rPr lang="da-DK"/>
              <a:pPr>
                <a:defRPr/>
              </a:pPr>
              <a:t>06-11-2015</a:t>
            </a:fld>
            <a:endParaRPr lang="da-D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5A81D-A612-438A-BC7F-F1972AA6EB0A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376B2-DFC5-4782-A2D0-9D8666A6536A}" type="datetimeFigureOut">
              <a:rPr lang="da-DK"/>
              <a:pPr>
                <a:defRPr/>
              </a:pPr>
              <a:t>06-11-2015</a:t>
            </a:fld>
            <a:endParaRPr lang="da-DK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C776D-4FC6-4460-810A-6D8AC96C3AB8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E74BF-2CF9-4EE6-9863-C02D6389190C}" type="datetimeFigureOut">
              <a:rPr lang="da-DK"/>
              <a:pPr>
                <a:defRPr/>
              </a:pPr>
              <a:t>06-11-2015</a:t>
            </a:fld>
            <a:endParaRPr lang="da-D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63B33-B529-40D9-BEB5-CD21EB6FD30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1E889-1DDA-464B-AC0D-91A9269C6829}" type="datetimeFigureOut">
              <a:rPr lang="da-DK"/>
              <a:pPr>
                <a:defRPr/>
              </a:pPr>
              <a:t>06-11-2015</a:t>
            </a:fld>
            <a:endParaRPr lang="da-DK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4A1CD-32ED-46EE-95FE-A96F2F1B4BEB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1D9A3-1672-4D47-9244-2DE1BEB7ABF5}" type="datetimeFigureOut">
              <a:rPr lang="da-DK"/>
              <a:pPr>
                <a:defRPr/>
              </a:pPr>
              <a:t>06-11-2015</a:t>
            </a:fld>
            <a:endParaRPr lang="da-D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C6422-709A-4100-ACA5-4F7DC51434B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C109D-BC01-497D-93B4-31EFA4A2AC88}" type="datetimeFigureOut">
              <a:rPr lang="da-DK"/>
              <a:pPr>
                <a:defRPr/>
              </a:pPr>
              <a:t>06-11-2015</a:t>
            </a:fld>
            <a:endParaRPr lang="da-D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DBEDE-2781-48AF-A7BC-362A55CE5EAD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da-DK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739EEE-E719-44BB-BAAB-C7C9DC0994F1}" type="datetimeFigureOut">
              <a:rPr lang="da-DK"/>
              <a:pPr>
                <a:defRPr/>
              </a:pPr>
              <a:t>06-11-2015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F289FD-F5CE-483A-97FE-5FAB1B3B02EB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685800" y="981075"/>
            <a:ext cx="7772400" cy="2447925"/>
          </a:xfrm>
        </p:spPr>
        <p:txBody>
          <a:bodyPr/>
          <a:lstStyle/>
          <a:p>
            <a:pPr eaLnBrk="1" hangingPunct="1"/>
            <a:r>
              <a:rPr lang="da-DK" smtClean="0"/>
              <a:t>Digital patologi</a:t>
            </a:r>
            <a:br>
              <a:rPr lang="da-DK" smtClean="0"/>
            </a:br>
            <a:r>
              <a:rPr lang="da-DK" smtClean="0"/>
              <a:t>og</a:t>
            </a:r>
            <a:br>
              <a:rPr lang="da-DK" smtClean="0"/>
            </a:br>
            <a:r>
              <a:rPr lang="da-DK" smtClean="0"/>
              <a:t>Billedanalyse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dirty="0" smtClean="0"/>
              <a:t>Kristina Lystlund Lauridsen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2600" dirty="0" smtClean="0"/>
              <a:t>Bioanalytiker og projektkoordinator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2600" dirty="0" smtClean="0"/>
              <a:t>Udviklingslaboratoriet, Patologisk institut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2600" dirty="0" smtClean="0"/>
              <a:t>Aarhus Universitetshospital</a:t>
            </a:r>
            <a:endParaRPr lang="da-DK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>
          <a:xfrm>
            <a:off x="323850" y="620713"/>
            <a:ext cx="8229600" cy="1143000"/>
          </a:xfrm>
        </p:spPr>
        <p:txBody>
          <a:bodyPr/>
          <a:lstStyle/>
          <a:p>
            <a:pPr eaLnBrk="1" hangingPunct="1"/>
            <a:r>
              <a:rPr lang="da-DK" smtClean="0"/>
              <a:t>CD1a</a:t>
            </a:r>
          </a:p>
        </p:txBody>
      </p:sp>
      <p:pic>
        <p:nvPicPr>
          <p:cNvPr id="23554" name="Picture 6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 l="1465" t="55229" r="7597"/>
          <a:stretch>
            <a:fillRect/>
          </a:stretch>
        </p:blipFill>
        <p:spPr>
          <a:xfrm>
            <a:off x="2268538" y="1628775"/>
            <a:ext cx="4535487" cy="4470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a-DK" smtClean="0"/>
              <a:t>CD1a areal fraktion</a:t>
            </a: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 l="21628" t="71161" r="5496"/>
          <a:stretch>
            <a:fillRect/>
          </a:stretch>
        </p:blipFill>
        <p:spPr>
          <a:xfrm>
            <a:off x="2339975" y="1557338"/>
            <a:ext cx="4608513" cy="45577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a-DK" smtClean="0"/>
              <a:t>Ki-67</a:t>
            </a:r>
          </a:p>
        </p:txBody>
      </p:sp>
      <p:pic>
        <p:nvPicPr>
          <p:cNvPr id="25602" name="Content Placeholder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 l="21991" t="63812" r="6001" b="789"/>
          <a:stretch>
            <a:fillRect/>
          </a:stretch>
        </p:blipFill>
        <p:spPr>
          <a:xfrm>
            <a:off x="2470150" y="1209675"/>
            <a:ext cx="4294188" cy="5276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a-DK" smtClean="0"/>
              <a:t>Ki-67 proliferativt index</a:t>
            </a:r>
          </a:p>
        </p:txBody>
      </p:sp>
      <p:sp>
        <p:nvSpPr>
          <p:cNvPr id="26626" name="Content Placeholder 6"/>
          <p:cNvSpPr>
            <a:spLocks noGrp="1"/>
          </p:cNvSpPr>
          <p:nvPr>
            <p:ph idx="4294967295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eaLnBrk="1" hangingPunct="1"/>
            <a:endParaRPr lang="da-DK" smtClean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/>
          <a:srcRect l="21991" t="63834" r="6001" b="789"/>
          <a:stretch>
            <a:fillRect/>
          </a:stretch>
        </p:blipFill>
        <p:spPr bwMode="auto">
          <a:xfrm>
            <a:off x="2411413" y="1268413"/>
            <a:ext cx="4322762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sz="4000" smtClean="0"/>
              <a:t>Hvordan anvender vi digital patologi </a:t>
            </a:r>
            <a:br>
              <a:rPr lang="da-DK" sz="4000" smtClean="0"/>
            </a:br>
            <a:r>
              <a:rPr lang="da-DK" sz="4000" smtClean="0"/>
              <a:t>i dag.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a-DK" smtClean="0"/>
              <a:t>Primært forskning</a:t>
            </a:r>
          </a:p>
          <a:p>
            <a:pPr lvl="1" eaLnBrk="1" hangingPunct="1"/>
            <a:r>
              <a:rPr lang="da-DK" smtClean="0"/>
              <a:t>Patologer og ikke-patologers forskning</a:t>
            </a:r>
          </a:p>
          <a:p>
            <a:pPr lvl="1" eaLnBrk="1" hangingPunct="1"/>
            <a:r>
              <a:rPr lang="da-DK" smtClean="0"/>
              <a:t>Hjemmesider</a:t>
            </a:r>
          </a:p>
          <a:p>
            <a:pPr lvl="1" eaLnBrk="1" hangingPunct="1"/>
            <a:r>
              <a:rPr lang="da-DK" smtClean="0"/>
              <a:t>Tissue Micro Arrays</a:t>
            </a:r>
          </a:p>
          <a:p>
            <a:pPr eaLnBrk="1" hangingPunct="1">
              <a:buFont typeface="Arial" charset="0"/>
              <a:buNone/>
            </a:pPr>
            <a:endParaRPr lang="da-DK" smtClean="0"/>
          </a:p>
          <a:p>
            <a:pPr eaLnBrk="1" hangingPunct="1"/>
            <a:r>
              <a:rPr lang="da-DK" smtClean="0"/>
              <a:t>Undervisning</a:t>
            </a:r>
          </a:p>
          <a:p>
            <a:pPr lvl="1" eaLnBrk="1" hangingPunct="1"/>
            <a:r>
              <a:rPr lang="da-DK" smtClean="0"/>
              <a:t>Konferencer</a:t>
            </a:r>
          </a:p>
          <a:p>
            <a:pPr lvl="1" eaLnBrk="1" hangingPunct="1"/>
            <a:r>
              <a:rPr lang="da-DK" smtClean="0"/>
              <a:t>Hjemmesider</a:t>
            </a:r>
          </a:p>
          <a:p>
            <a:pPr lvl="1" eaLnBrk="1" hangingPunct="1">
              <a:buFont typeface="Arial" charset="0"/>
              <a:buNone/>
            </a:pPr>
            <a:endParaRPr lang="da-DK" smtClean="0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3644900"/>
            <a:ext cx="2563813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7"/>
          <p:cNvPicPr>
            <a:picLocks noChangeAspect="1" noChangeArrowheads="1"/>
          </p:cNvPicPr>
          <p:nvPr/>
        </p:nvPicPr>
        <p:blipFill>
          <a:blip r:embed="rId3"/>
          <a:srcRect l="21490" t="6194" r="8018" b="11446"/>
          <a:stretch>
            <a:fillRect/>
          </a:stretch>
        </p:blipFill>
        <p:spPr bwMode="auto">
          <a:xfrm>
            <a:off x="6156325" y="4724400"/>
            <a:ext cx="262255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C:\Users\Kristina\Pictures\2011-09-27 Katte 2011\Katte 2011 122.JPG"/>
          <p:cNvPicPr>
            <a:picLocks noChangeAspect="1" noChangeArrowheads="1"/>
          </p:cNvPicPr>
          <p:nvPr/>
        </p:nvPicPr>
        <p:blipFill>
          <a:blip r:embed="rId4"/>
          <a:srcRect l="22052" t="11806" r="16174" b="13512"/>
          <a:stretch>
            <a:fillRect/>
          </a:stretch>
        </p:blipFill>
        <p:spPr bwMode="auto">
          <a:xfrm>
            <a:off x="4067175" y="5013325"/>
            <a:ext cx="162242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dirty="0" smtClean="0"/>
              <a:t>Hvorfor skal digital patologi implementeres i patologisk rutine?</a:t>
            </a:r>
            <a:endParaRPr lang="da-DK" dirty="0"/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a-DK" sz="3600" smtClean="0"/>
              <a:t>Krav om kvantitative resultater</a:t>
            </a:r>
          </a:p>
          <a:p>
            <a:pPr eaLnBrk="1" hangingPunct="1"/>
            <a:r>
              <a:rPr lang="da-DK" sz="3600" smtClean="0"/>
              <a:t>Reproducerbarhed</a:t>
            </a:r>
          </a:p>
          <a:p>
            <a:pPr eaLnBrk="1" hangingPunct="1"/>
            <a:r>
              <a:rPr lang="da-DK" sz="3600" smtClean="0"/>
              <a:t>Øget analyserepertoire</a:t>
            </a:r>
          </a:p>
          <a:p>
            <a:pPr eaLnBrk="1" hangingPunct="1"/>
            <a:r>
              <a:rPr lang="da-DK" sz="3600" smtClean="0"/>
              <a:t>Arbejdspres/opgaveglidning</a:t>
            </a:r>
          </a:p>
          <a:p>
            <a:pPr eaLnBrk="1" hangingPunct="1"/>
            <a:r>
              <a:rPr lang="da-DK" sz="3600" smtClean="0"/>
              <a:t>Muligt at anvende digital telepatologi</a:t>
            </a:r>
          </a:p>
          <a:p>
            <a:pPr eaLnBrk="1" hangingPunct="1"/>
            <a:endParaRPr lang="da-DK" sz="3600" smtClean="0"/>
          </a:p>
          <a:p>
            <a:pPr eaLnBrk="1" hangingPunct="1">
              <a:buFont typeface="Arial" charset="0"/>
              <a:buNone/>
            </a:pPr>
            <a:endParaRPr lang="da-D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dirty="0" smtClean="0"/>
              <a:t>Udfordringer i forskning og rutine ved implementereing af digital patologi</a:t>
            </a:r>
            <a:endParaRPr lang="da-DK" dirty="0"/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a-DK" sz="1400" smtClean="0"/>
          </a:p>
          <a:p>
            <a:pPr eaLnBrk="1" hangingPunct="1"/>
            <a:r>
              <a:rPr lang="da-DK" smtClean="0"/>
              <a:t>Præanalytisk standardisering</a:t>
            </a:r>
          </a:p>
          <a:p>
            <a:pPr eaLnBrk="1" hangingPunct="1"/>
            <a:r>
              <a:rPr lang="da-DK" smtClean="0"/>
              <a:t>Pris på dataopbevaring</a:t>
            </a:r>
          </a:p>
          <a:p>
            <a:pPr eaLnBrk="1" hangingPunct="1"/>
            <a:r>
              <a:rPr lang="da-DK" smtClean="0"/>
              <a:t>Kvalificeret personale</a:t>
            </a:r>
          </a:p>
          <a:p>
            <a:pPr eaLnBrk="1" hangingPunct="1"/>
            <a:r>
              <a:rPr lang="da-DK" smtClean="0"/>
              <a:t>Carcinoma in situ</a:t>
            </a:r>
          </a:p>
          <a:p>
            <a:pPr eaLnBrk="1" hangingPunct="1"/>
            <a:r>
              <a:rPr lang="da-DK" smtClean="0"/>
              <a:t>Tab af viden</a:t>
            </a:r>
          </a:p>
          <a:p>
            <a:pPr eaLnBrk="1" hangingPunct="1">
              <a:buFont typeface="Arial" charset="0"/>
              <a:buNone/>
            </a:pPr>
            <a:endParaRPr lang="da-DK" smtClean="0"/>
          </a:p>
          <a:p>
            <a:pPr eaLnBrk="1" hangingPunct="1">
              <a:buFont typeface="Arial" charset="0"/>
              <a:buNone/>
            </a:pPr>
            <a:endParaRPr lang="da-DK" smtClean="0"/>
          </a:p>
        </p:txBody>
      </p:sp>
      <p:pic>
        <p:nvPicPr>
          <p:cNvPr id="29699" name="Billede 1" descr="Skærmbillede 2012-03-10 kl. 17.29.13.png"/>
          <p:cNvPicPr>
            <a:picLocks noChangeAspect="1"/>
          </p:cNvPicPr>
          <p:nvPr/>
        </p:nvPicPr>
        <p:blipFill>
          <a:blip r:embed="rId2"/>
          <a:srcRect l="26286" b="25139"/>
          <a:stretch>
            <a:fillRect/>
          </a:stretch>
        </p:blipFill>
        <p:spPr bwMode="auto">
          <a:xfrm>
            <a:off x="6011863" y="2060575"/>
            <a:ext cx="2449512" cy="396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smtClean="0"/>
              <a:t>Fremtiden for digital patologi?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a-DK" smtClean="0"/>
              <a:t>Implementering i rutinen</a:t>
            </a:r>
          </a:p>
          <a:p>
            <a:pPr eaLnBrk="1" hangingPunct="1"/>
            <a:r>
              <a:rPr lang="da-DK" smtClean="0"/>
              <a:t>Digital patologi/DIA som en bioanalytiker opgave</a:t>
            </a:r>
          </a:p>
          <a:p>
            <a:pPr eaLnBrk="1" hangingPunct="1"/>
            <a:r>
              <a:rPr lang="da-DK" smtClean="0"/>
              <a:t>Bioanalytikeren som bindeled mellem patologer og teknologien</a:t>
            </a:r>
          </a:p>
          <a:p>
            <a:pPr eaLnBrk="1" hangingPunct="1"/>
            <a:r>
              <a:rPr lang="da-DK" smtClean="0"/>
              <a:t>Bioanalytiker drevet forskning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smtClean="0"/>
              <a:t>Bioanalytikerens valg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 eaLnBrk="1" hangingPunct="1"/>
            <a:endParaRPr lang="da-DK" b="1" smtClean="0">
              <a:ea typeface="ＭＳ Ｐゴシック"/>
              <a:cs typeface="ＭＳ Ｐゴシック"/>
            </a:endParaRPr>
          </a:p>
          <a:p>
            <a:pPr lvl="2" eaLnBrk="1" hangingPunct="1"/>
            <a:endParaRPr lang="da-DK" b="1" smtClean="0">
              <a:ea typeface="ＭＳ Ｐゴシック"/>
              <a:cs typeface="ＭＳ Ｐゴシック"/>
            </a:endParaRPr>
          </a:p>
          <a:p>
            <a:pPr lvl="2" eaLnBrk="1" hangingPunct="1"/>
            <a:endParaRPr lang="da-DK" b="1" smtClean="0">
              <a:ea typeface="ＭＳ Ｐゴシック"/>
              <a:cs typeface="ＭＳ Ｐゴシック"/>
            </a:endParaRPr>
          </a:p>
          <a:p>
            <a:pPr lvl="2" eaLnBrk="1" hangingPunct="1"/>
            <a:endParaRPr lang="da-DK" b="1" smtClean="0">
              <a:ea typeface="ＭＳ Ｐゴシック"/>
              <a:cs typeface="ＭＳ Ｐゴシック"/>
            </a:endParaRPr>
          </a:p>
          <a:p>
            <a:pPr lvl="2" eaLnBrk="1" hangingPunct="1">
              <a:buFont typeface="Arial" charset="0"/>
              <a:buNone/>
            </a:pPr>
            <a:r>
              <a:rPr lang="da-DK" b="1" smtClean="0">
                <a:solidFill>
                  <a:schemeClr val="tx2"/>
                </a:solidFill>
                <a:ea typeface="ＭＳ Ｐゴシック"/>
                <a:cs typeface="ＭＳ Ｐゴシック"/>
              </a:rPr>
              <a:t>    </a:t>
            </a:r>
            <a:r>
              <a:rPr lang="da-DK" sz="2800" b="1" smtClean="0">
                <a:solidFill>
                  <a:schemeClr val="tx2"/>
                </a:solidFill>
                <a:ea typeface="ＭＳ Ｐゴシック"/>
                <a:cs typeface="ＭＳ Ｐゴシック"/>
              </a:rPr>
              <a:t>Hvis vi ikke gør dette, vil andre tage over.</a:t>
            </a:r>
            <a:endParaRPr lang="da-DK" sz="2800" smtClean="0">
              <a:solidFill>
                <a:schemeClr val="tx2"/>
              </a:solidFill>
            </a:endParaRPr>
          </a:p>
          <a:p>
            <a:pPr eaLnBrk="1" hangingPunct="1">
              <a:buFont typeface="Arial" charset="0"/>
              <a:buNone/>
            </a:pPr>
            <a:endParaRPr lang="da-D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smtClean="0"/>
              <a:t>Patologisk institut</a:t>
            </a:r>
          </a:p>
        </p:txBody>
      </p:sp>
      <p:pic>
        <p:nvPicPr>
          <p:cNvPr id="15362" name="Picture 3" descr="C:\Users\THINK\Desktop\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3789363"/>
            <a:ext cx="1214438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6" descr="C:\Users\THINK\Desktop\1.2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8565" r="22859"/>
          <a:stretch>
            <a:fillRect/>
          </a:stretch>
        </p:blipFill>
        <p:spPr>
          <a:xfrm>
            <a:off x="468313" y="1196975"/>
            <a:ext cx="1728787" cy="1417638"/>
          </a:xfrm>
        </p:spPr>
      </p:pic>
      <p:pic>
        <p:nvPicPr>
          <p:cNvPr id="15364" name="Picture 7" descr="C:\Users\THINK\Desktop\2.2.png"/>
          <p:cNvPicPr>
            <a:picLocks noChangeAspect="1" noChangeArrowheads="1"/>
          </p:cNvPicPr>
          <p:nvPr/>
        </p:nvPicPr>
        <p:blipFill>
          <a:blip r:embed="rId4"/>
          <a:srcRect l="14304" r="2835"/>
          <a:stretch>
            <a:fillRect/>
          </a:stretch>
        </p:blipFill>
        <p:spPr bwMode="auto">
          <a:xfrm>
            <a:off x="2339975" y="1196975"/>
            <a:ext cx="2087563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8" descr="C:\Users\THINK\Desktop\3.2.png"/>
          <p:cNvPicPr>
            <a:picLocks noChangeAspect="1" noChangeArrowheads="1"/>
          </p:cNvPicPr>
          <p:nvPr/>
        </p:nvPicPr>
        <p:blipFill>
          <a:blip r:embed="rId5"/>
          <a:srcRect l="5734" r="19975"/>
          <a:stretch>
            <a:fillRect/>
          </a:stretch>
        </p:blipFill>
        <p:spPr bwMode="auto">
          <a:xfrm>
            <a:off x="468313" y="2852738"/>
            <a:ext cx="1871662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9" descr="C:\Users\THINK\Desktop\4.2.png"/>
          <p:cNvPicPr>
            <a:picLocks noChangeAspect="1" noChangeArrowheads="1"/>
          </p:cNvPicPr>
          <p:nvPr/>
        </p:nvPicPr>
        <p:blipFill>
          <a:blip r:embed="rId6"/>
          <a:srcRect r="28589"/>
          <a:stretch>
            <a:fillRect/>
          </a:stretch>
        </p:blipFill>
        <p:spPr bwMode="auto">
          <a:xfrm>
            <a:off x="2627313" y="2852738"/>
            <a:ext cx="1800225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0" descr="C:\Users\THINK\Desktop\5.2.png"/>
          <p:cNvPicPr>
            <a:picLocks noChangeAspect="1" noChangeArrowheads="1"/>
          </p:cNvPicPr>
          <p:nvPr/>
        </p:nvPicPr>
        <p:blipFill>
          <a:blip r:embed="rId7"/>
          <a:srcRect l="19975"/>
          <a:stretch>
            <a:fillRect/>
          </a:stretch>
        </p:blipFill>
        <p:spPr bwMode="auto">
          <a:xfrm>
            <a:off x="468313" y="4508500"/>
            <a:ext cx="2016125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1" descr="C:\Users\THINK\Desktop\6.2.png"/>
          <p:cNvPicPr>
            <a:picLocks noChangeAspect="1" noChangeArrowheads="1"/>
          </p:cNvPicPr>
          <p:nvPr/>
        </p:nvPicPr>
        <p:blipFill>
          <a:blip r:embed="rId8"/>
          <a:srcRect t="7501" b="39993"/>
          <a:stretch>
            <a:fillRect/>
          </a:stretch>
        </p:blipFill>
        <p:spPr bwMode="auto">
          <a:xfrm>
            <a:off x="2916238" y="4508500"/>
            <a:ext cx="1519237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2" descr="C:\Users\THINK\Desktop\1.png"/>
          <p:cNvPicPr>
            <a:picLocks noChangeAspect="1" noChangeArrowheads="1"/>
          </p:cNvPicPr>
          <p:nvPr/>
        </p:nvPicPr>
        <p:blipFill>
          <a:blip r:embed="rId9"/>
          <a:srcRect l="8934" t="6950" b="25850"/>
          <a:stretch>
            <a:fillRect/>
          </a:stretch>
        </p:blipFill>
        <p:spPr bwMode="auto">
          <a:xfrm>
            <a:off x="6227763" y="1196975"/>
            <a:ext cx="1646237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3" descr="C:\Users\THINK\Desktop\2.png"/>
          <p:cNvPicPr>
            <a:picLocks noChangeAspect="1" noChangeArrowheads="1"/>
          </p:cNvPicPr>
          <p:nvPr/>
        </p:nvPicPr>
        <p:blipFill>
          <a:blip r:embed="rId10"/>
          <a:srcRect t="1701" b="4851"/>
          <a:stretch>
            <a:fillRect/>
          </a:stretch>
        </p:blipFill>
        <p:spPr bwMode="auto">
          <a:xfrm>
            <a:off x="7092950" y="3789363"/>
            <a:ext cx="1300163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smtClean="0"/>
              <a:t>Synsfelt</a:t>
            </a:r>
          </a:p>
        </p:txBody>
      </p:sp>
      <p:sp>
        <p:nvSpPr>
          <p:cNvPr id="16386" name="Rectangle 6"/>
          <p:cNvSpPr>
            <a:spLocks noChangeArrowheads="1"/>
          </p:cNvSpPr>
          <p:nvPr/>
        </p:nvSpPr>
        <p:spPr bwMode="auto">
          <a:xfrm>
            <a:off x="2268538" y="5157788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>
                <a:latin typeface="Calibri" pitchFamily="34" charset="0"/>
              </a:rPr>
              <a:t>An improved technique for mitosis counting. Gal R, Rath-Wolfson L, Rosenblatt Y, Halpern M, Schwartz A, Koren R. </a:t>
            </a:r>
            <a:r>
              <a:rPr lang="en-US">
                <a:latin typeface="Calibri" pitchFamily="34" charset="0"/>
              </a:rPr>
              <a:t>Int J Surg Pathol. 2005 Apr;13(2):161-5. </a:t>
            </a:r>
            <a:endParaRPr lang="da-DK">
              <a:latin typeface="Calibri" pitchFamily="34" charset="0"/>
            </a:endParaRPr>
          </a:p>
        </p:txBody>
      </p:sp>
      <p:pic>
        <p:nvPicPr>
          <p:cNvPr id="16387" name="Billede 11"/>
          <p:cNvPicPr>
            <a:picLocks noChangeAspect="1"/>
          </p:cNvPicPr>
          <p:nvPr/>
        </p:nvPicPr>
        <p:blipFill>
          <a:blip r:embed="rId2"/>
          <a:srcRect b="19580"/>
          <a:stretch>
            <a:fillRect/>
          </a:stretch>
        </p:blipFill>
        <p:spPr bwMode="auto">
          <a:xfrm>
            <a:off x="107950" y="115888"/>
            <a:ext cx="1584325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88" name="Gruppe 5"/>
          <p:cNvGrpSpPr>
            <a:grpSpLocks noGrp="1"/>
          </p:cNvGrpSpPr>
          <p:nvPr>
            <p:ph idx="1"/>
          </p:nvPr>
        </p:nvGrpSpPr>
        <p:grpSpPr bwMode="auto">
          <a:xfrm>
            <a:off x="1116013" y="1557338"/>
            <a:ext cx="6624637" cy="3167062"/>
            <a:chOff x="285720" y="2098098"/>
            <a:chExt cx="8112290" cy="3188289"/>
          </a:xfrm>
        </p:grpSpPr>
        <p:pic>
          <p:nvPicPr>
            <p:cNvPr id="16389" name="Picture 2"/>
            <p:cNvPicPr>
              <a:picLocks noChangeAspect="1" noChangeArrowheads="1"/>
            </p:cNvPicPr>
            <p:nvPr/>
          </p:nvPicPr>
          <p:blipFill>
            <a:blip r:embed="rId3"/>
            <a:srcRect t="27083"/>
            <a:stretch>
              <a:fillRect/>
            </a:stretch>
          </p:blipFill>
          <p:spPr bwMode="auto">
            <a:xfrm>
              <a:off x="285720" y="2937593"/>
              <a:ext cx="8001056" cy="2348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0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0034" y="2098098"/>
              <a:ext cx="7897976" cy="973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ktangel 1"/>
          <p:cNvSpPr>
            <a:spLocks noChangeArrowheads="1"/>
          </p:cNvSpPr>
          <p:nvPr/>
        </p:nvSpPr>
        <p:spPr bwMode="auto">
          <a:xfrm>
            <a:off x="428625" y="5500688"/>
            <a:ext cx="82867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1600">
                <a:latin typeface="Calibri" pitchFamily="34" charset="0"/>
              </a:rPr>
              <a:t>Breast carcinoma malignancy grading by Bloom-Richardson system vs proliferation index: reproducibility of grade and advantages of proliferation index. Meyer JS, Alvarez C, Milikowski C, Olson N, Russo I, Russo J, Glass A, Zehnbauer BA, Lister K, Parwaresch R; Cooperative Breast Cancer Tissue Resource. Mod Pathol. 2005 Aug;18(8):1067-78. </a:t>
            </a:r>
          </a:p>
        </p:txBody>
      </p:sp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928688"/>
            <a:ext cx="8501063" cy="39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Tabel 3"/>
          <p:cNvGraphicFramePr>
            <a:graphicFrameLocks noGrp="1"/>
          </p:cNvGraphicFramePr>
          <p:nvPr/>
        </p:nvGraphicFramePr>
        <p:xfrm>
          <a:off x="468313" y="836613"/>
          <a:ext cx="4103687" cy="3382962"/>
        </p:xfrm>
        <a:graphic>
          <a:graphicData uri="http://schemas.openxmlformats.org/drawingml/2006/table">
            <a:tbl>
              <a:tblPr/>
              <a:tblGrid>
                <a:gridCol w="2052228"/>
                <a:gridCol w="2052228"/>
              </a:tblGrid>
              <a:tr h="3061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κ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Interpretation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061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&lt; 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No agreement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061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0.0 — 0.20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Slight agreement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061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0.21 — 0.40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Fair agreement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535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0.41 — 0.60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Moderate agreement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535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0.61 — 0.80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Substantial agreement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535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0.81 — 1.00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Almost perfect agreement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smtClean="0"/>
              <a:t>Hvad er digital patologi?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a-DK" smtClean="0"/>
              <a:t>Scan: Whole Slide Imaging (WSI)</a:t>
            </a:r>
          </a:p>
          <a:p>
            <a:pPr eaLnBrk="1" hangingPunct="1"/>
            <a:r>
              <a:rPr lang="da-DK" smtClean="0"/>
              <a:t>Image viewing programs </a:t>
            </a:r>
          </a:p>
          <a:p>
            <a:pPr eaLnBrk="1" hangingPunct="1"/>
            <a:r>
              <a:rPr lang="da-DK" smtClean="0">
                <a:solidFill>
                  <a:schemeClr val="accent1"/>
                </a:solidFill>
              </a:rPr>
              <a:t>Manage</a:t>
            </a:r>
          </a:p>
          <a:p>
            <a:pPr eaLnBrk="1" hangingPunct="1"/>
            <a:r>
              <a:rPr lang="da-DK" smtClean="0"/>
              <a:t>Digital Image Analysis (DIA)</a:t>
            </a:r>
          </a:p>
          <a:p>
            <a:pPr eaLnBrk="1" hangingPunct="1"/>
            <a:r>
              <a:rPr lang="da-DK" smtClean="0">
                <a:solidFill>
                  <a:schemeClr val="accent1"/>
                </a:solidFill>
              </a:rPr>
              <a:t>Integrate</a:t>
            </a:r>
          </a:p>
          <a:p>
            <a:pPr eaLnBrk="1" hangingPunct="1"/>
            <a:r>
              <a:rPr lang="da-DK" smtClean="0">
                <a:solidFill>
                  <a:schemeClr val="accent1"/>
                </a:solidFill>
              </a:rPr>
              <a:t>Sharing</a:t>
            </a:r>
          </a:p>
          <a:p>
            <a:pPr eaLnBrk="1" hangingPunct="1">
              <a:buFont typeface="Arial" charset="0"/>
              <a:buNone/>
            </a:pPr>
            <a:endParaRPr lang="da-DK" smtClean="0"/>
          </a:p>
          <a:p>
            <a:pPr eaLnBrk="1" hangingPunct="1"/>
            <a:endParaRPr lang="da-DK" smtClean="0"/>
          </a:p>
        </p:txBody>
      </p:sp>
      <p:pic>
        <p:nvPicPr>
          <p:cNvPr id="18435" name="Picture 5" descr="PA030029"/>
          <p:cNvPicPr>
            <a:picLocks noChangeAspect="1" noChangeArrowheads="1"/>
          </p:cNvPicPr>
          <p:nvPr/>
        </p:nvPicPr>
        <p:blipFill>
          <a:blip r:embed="rId2"/>
          <a:srcRect l="516" t="5437" r="44360" b="36815"/>
          <a:stretch>
            <a:fillRect/>
          </a:stretch>
        </p:blipFill>
        <p:spPr bwMode="auto">
          <a:xfrm>
            <a:off x="5724525" y="3789363"/>
            <a:ext cx="2952750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Billede 7" descr="Torben_MelanA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4652963"/>
            <a:ext cx="2143125" cy="134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a-DK" smtClean="0"/>
          </a:p>
        </p:txBody>
      </p:sp>
      <p:pic>
        <p:nvPicPr>
          <p:cNvPr id="19458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smtClean="0"/>
              <a:t>Digital Image Analysis 1</a:t>
            </a:r>
          </a:p>
        </p:txBody>
      </p:sp>
      <p:pic>
        <p:nvPicPr>
          <p:cNvPr id="4" name="Pladsholder til indhold 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11471" y="1575908"/>
            <a:ext cx="5933589" cy="4663158"/>
          </a:xfrm>
          <a:ln w="889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smtClean="0"/>
              <a:t>Digital Image Analysis 2</a:t>
            </a:r>
          </a:p>
        </p:txBody>
      </p:sp>
      <p:pic>
        <p:nvPicPr>
          <p:cNvPr id="4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12917" y="1575968"/>
            <a:ext cx="5995782" cy="4666207"/>
          </a:xfrm>
          <a:ln w="889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21507" name="Billede 6"/>
          <p:cNvPicPr>
            <a:picLocks noChangeAspect="1"/>
          </p:cNvPicPr>
          <p:nvPr/>
        </p:nvPicPr>
        <p:blipFill>
          <a:blip r:embed="rId3"/>
          <a:srcRect r="53014" b="73792"/>
          <a:stretch>
            <a:fillRect/>
          </a:stretch>
        </p:blipFill>
        <p:spPr bwMode="auto">
          <a:xfrm>
            <a:off x="6516688" y="1412875"/>
            <a:ext cx="2159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smtClean="0"/>
              <a:t>Digital Image Analysis 3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a-DK" smtClean="0"/>
          </a:p>
        </p:txBody>
      </p:sp>
      <p:pic>
        <p:nvPicPr>
          <p:cNvPr id="4" name="Pladsholder til indhold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03255" y="1577813"/>
            <a:ext cx="5949034" cy="46542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087D255C51C984298C5A6B30037A252" ma:contentTypeVersion="1" ma:contentTypeDescription="Opret et nyt dokument." ma:contentTypeScope="" ma:versionID="795f4f2e54de072a58dfb7fc90b3c96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6d1302ba78386ef361c56514509a37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tartdato for planlægning" ma:internalName="PublishingStartDate">
      <xsd:simpleType>
        <xsd:restriction base="dms:Unknown"/>
      </xsd:simpleType>
    </xsd:element>
    <xsd:element name="PublishingExpirationDate" ma:index="9" nillable="true" ma:displayName="Slutdato for planlægning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6C00AD6-7852-4EB4-9F3D-BEDD15F30552}"/>
</file>

<file path=customXml/itemProps2.xml><?xml version="1.0" encoding="utf-8"?>
<ds:datastoreItem xmlns:ds="http://schemas.openxmlformats.org/officeDocument/2006/customXml" ds:itemID="{8E306D95-8B79-4484-A74A-9DB3029BC4EB}"/>
</file>

<file path=customXml/itemProps3.xml><?xml version="1.0" encoding="utf-8"?>
<ds:datastoreItem xmlns:ds="http://schemas.openxmlformats.org/officeDocument/2006/customXml" ds:itemID="{092B3C15-06DF-49E7-BD63-086B4EC7F7FA}"/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254</Words>
  <Application>Microsoft Office PowerPoint</Application>
  <PresentationFormat>On-screen Show (4:3)</PresentationFormat>
  <Paragraphs>70</Paragraphs>
  <Slides>18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Designskabeloner</vt:lpstr>
      </vt:variant>
      <vt:variant>
        <vt:i4>1</vt:i4>
      </vt:variant>
      <vt:variant>
        <vt:lpstr>Diastitler</vt:lpstr>
      </vt:variant>
      <vt:variant>
        <vt:i4>18</vt:i4>
      </vt:variant>
    </vt:vector>
  </HeadingPairs>
  <TitlesOfParts>
    <vt:vector size="22" baseType="lpstr">
      <vt:lpstr>Arial</vt:lpstr>
      <vt:lpstr>Calibri</vt:lpstr>
      <vt:lpstr>ＭＳ Ｐゴシック</vt:lpstr>
      <vt:lpstr>Office Theme</vt:lpstr>
      <vt:lpstr>Digital patologi og Billedanalyse</vt:lpstr>
      <vt:lpstr>Patologisk institut</vt:lpstr>
      <vt:lpstr>Synsfelt</vt:lpstr>
      <vt:lpstr>Dias nummer 4</vt:lpstr>
      <vt:lpstr>Hvad er digital patologi?</vt:lpstr>
      <vt:lpstr>Dias nummer 6</vt:lpstr>
      <vt:lpstr>Digital Image Analysis 1</vt:lpstr>
      <vt:lpstr>Digital Image Analysis 2</vt:lpstr>
      <vt:lpstr>Digital Image Analysis 3</vt:lpstr>
      <vt:lpstr>CD1a</vt:lpstr>
      <vt:lpstr>CD1a areal fraktion</vt:lpstr>
      <vt:lpstr>Ki-67</vt:lpstr>
      <vt:lpstr>Ki-67 proliferativt index</vt:lpstr>
      <vt:lpstr>Hvordan anvender vi digital patologi  i dag.</vt:lpstr>
      <vt:lpstr>Hvorfor skal digital patologi implementeres i patologisk rutine?</vt:lpstr>
      <vt:lpstr>Udfordringer i forskning og rutine ved implementereing af digital patologi</vt:lpstr>
      <vt:lpstr>Fremtiden for digital patologi?</vt:lpstr>
      <vt:lpstr>Bioanalytikerens valg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patologi I rutine og forskning</dc:title>
  <dc:creator>THINK</dc:creator>
  <cp:lastModifiedBy>Kristina</cp:lastModifiedBy>
  <cp:revision>45</cp:revision>
  <dcterms:created xsi:type="dcterms:W3CDTF">2015-09-22T06:58:14Z</dcterms:created>
  <dcterms:modified xsi:type="dcterms:W3CDTF">2015-11-06T21:47:57Z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0x0101000087D255C51C984298C5A6B30037A252</vt:lpwstr>
  </property>
</Properties>
</file>