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8"/>
  </p:notesMasterIdLst>
  <p:sldIdLst>
    <p:sldId id="256" r:id="rId2"/>
    <p:sldId id="257" r:id="rId3"/>
    <p:sldId id="274" r:id="rId4"/>
    <p:sldId id="259" r:id="rId5"/>
    <p:sldId id="275" r:id="rId6"/>
    <p:sldId id="262" r:id="rId7"/>
    <p:sldId id="263" r:id="rId8"/>
    <p:sldId id="273" r:id="rId9"/>
    <p:sldId id="265" r:id="rId10"/>
    <p:sldId id="261" r:id="rId11"/>
    <p:sldId id="267" r:id="rId12"/>
    <p:sldId id="268" r:id="rId13"/>
    <p:sldId id="269" r:id="rId14"/>
    <p:sldId id="271" r:id="rId15"/>
    <p:sldId id="270" r:id="rId16"/>
    <p:sldId id="272" r:id="rId17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840" autoAdjust="0"/>
  </p:normalViewPr>
  <p:slideViewPr>
    <p:cSldViewPr>
      <p:cViewPr>
        <p:scale>
          <a:sx n="60" d="100"/>
          <a:sy n="60" d="100"/>
        </p:scale>
        <p:origin x="-162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974"/>
    </p:cViewPr>
  </p:outlin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3971D-D297-431F-B677-DBC43D73C359}" type="datetimeFigureOut">
              <a:rPr lang="da-DK" smtClean="0"/>
              <a:t>06-11-2015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0CC6D-BE40-4971-9C63-DD760CC0438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361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780785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17166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345711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066276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445654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0070919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79376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910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28909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>
                <a:solidFill>
                  <a:prstClr val="black"/>
                </a:solidFill>
              </a:rPr>
              <a:pPr/>
              <a:t>3</a:t>
            </a:fld>
            <a:endParaRPr lang="da-DK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420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4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2723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sz="120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2564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635496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1141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24736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baseline="0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CC6D-BE40-4971-9C63-DD760CC0438A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811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792B1-1577-4944-B27B-FE7D29EDDE0F}" type="datetime1">
              <a:rPr lang="da-DK" smtClean="0"/>
              <a:t>06-11-2015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9879B-AE8E-47D2-8C0B-48928906BBB5}" type="datetime1">
              <a:rPr lang="da-DK" smtClean="0"/>
              <a:t>06-11-2015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8551A-9F49-4E86-AE87-789F9A226922}" type="datetime1">
              <a:rPr lang="da-DK" smtClean="0"/>
              <a:t>06-11-2015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4DEF7-6191-4E46-BC5A-EAABB864B6BD}" type="datetime1">
              <a:rPr lang="da-DK" smtClean="0"/>
              <a:t>06-11-2015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24987-C0F2-45D2-A3E7-F41D1572DE1D}" type="datetime1">
              <a:rPr lang="da-DK" smtClean="0"/>
              <a:t>06-11-2015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0A352-67B1-4F20-B4C3-FD3DCD85E254}" type="datetime1">
              <a:rPr lang="da-DK" smtClean="0"/>
              <a:t>06-11-2015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A9449-2FA5-4786-BA57-3CCD036D5456}" type="datetime1">
              <a:rPr lang="da-DK" smtClean="0"/>
              <a:t>06-11-2015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4C9FC-41BB-4D3F-8233-D1CF7EB72362}" type="datetime1">
              <a:rPr lang="da-DK" smtClean="0"/>
              <a:t>06-11-2015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7251F-CD4D-49AD-A2ED-5780D001CFD7}" type="datetime1">
              <a:rPr lang="da-DK" smtClean="0"/>
              <a:t>06-11-2015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25B3C-5E1C-4226-8EDF-6CA9627DC500}" type="datetime1">
              <a:rPr lang="da-DK" smtClean="0"/>
              <a:t>06-11-2015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a-DK" smtClean="0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51DB5-892E-4CD8-8B53-7EE6D3BF7EC7}" type="datetime1">
              <a:rPr lang="da-DK" smtClean="0"/>
              <a:t>06-11-2015</a:t>
            </a:fld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a-DK" smtClean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DAD3E5B9-5240-4618-8725-75A86DE09A2D}" type="slidenum">
              <a:rPr lang="da-DK" smtClean="0"/>
              <a:t>‹nr.›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4FB470A-49C0-45AB-99CD-88527F5EABDD}" type="datetime1">
              <a:rPr lang="da-DK" smtClean="0"/>
              <a:t>06-11-2015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dk/url?sa=i&amp;rct=j&amp;q=&amp;esrc=s&amp;source=images&amp;cd=&amp;cad=rja&amp;uact=8&amp;ved=0CAcQjRxqFQoTCJLy-enK5cgCFSKOcgodeKMIJg&amp;url=http://www.slideshare.net/abdeetarmiziII/anatomi-genitalia-feminina-1-25789932&amp;psig=AFQjCNH4ZDa4IL--VfSYg0QT6-4B_2_5aw&amp;ust=144613604781109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11560" y="476672"/>
            <a:ext cx="8280920" cy="1442368"/>
          </a:xfrm>
        </p:spPr>
        <p:txBody>
          <a:bodyPr>
            <a:normAutofit/>
          </a:bodyPr>
          <a:lstStyle/>
          <a:p>
            <a:pPr algn="ctr"/>
            <a:r>
              <a:rPr lang="da-DK" sz="4400" dirty="0" smtClean="0"/>
              <a:t>Benign mamma-udskæring af bioanalytikere</a:t>
            </a:r>
            <a:endParaRPr lang="da-DK" sz="4400" dirty="0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</a:t>
            </a:fld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83568" y="6095037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Histo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-temadag 2015</a:t>
            </a:r>
          </a:p>
          <a:p>
            <a:pPr algn="ctr"/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Line Andreasen, Aarhus Universitetshospital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10" descr="tpbfn5l5uC2374dJD_opRCAHM2UovQPqaIOPC2vp6T8qRYwf-xInj11Y0OVGbqBxWNyetAv3OuK_Ujt5cfnpn6j1kgVtiEw1dcGdmYv9ytqqMtMADVIqwL_Bhic7vY-bjFX92k-iiBdRV5iorvkLzqsZQtybey3JTdAIY9Wa94upS33MtdW5WvUQZMoX1ZBAzB9zLxLAO9NKP9SA0xuowE4sha_Hw5lvlihtmNlw6AALkLQZX_DcPHcOtcu3AeeSXs-gU5Yhbs16ZsYp7AEVu5-eoSqqTydw2SyH8TwkqhVjIrWv0I-xOLOG3WSHliK19oPP9Dih_NPkmr4cTCNzBAljNe8F28no-7CwGBkPDVizsaJUTcppDDV_sZq6feZF572aQFyE4YcvB857HhnhXG2TDBQa3RuE08ywgejB_Lbha1-QAx7_1C6gJx8PlK1n7r9XDqICrOLgMahuRq0kV3cE4HPmgSq_wPvEwtzv-bQrbH7b9FHiZtjxnTc5E_NWHCM2B1Il2ZkkXt1_fErz-uIKQmdvhN8Tu5lvtCv-tqBF7qLFKR8559hfHv0HChqIxnYqO44gz75oy2pgoQSXs72L7DiawO0qt9cMzGaxTM9CjNGpvg1Q2GukyCLN0tBcLIwY-UFvAG9sMv6gy9L9SXU-xA=w1016-h624-l75-ft"/>
          <p:cNvPicPr>
            <a:picLocks noChangeAspect="1" noChangeArrowheads="1"/>
          </p:cNvPicPr>
          <p:nvPr/>
        </p:nvPicPr>
        <p:blipFill>
          <a:blip r:embed="rId3"/>
          <a:srcRect l="8275" r="13129"/>
          <a:stretch>
            <a:fillRect/>
          </a:stretch>
        </p:blipFill>
        <p:spPr bwMode="auto">
          <a:xfrm>
            <a:off x="1762946" y="2316134"/>
            <a:ext cx="2232990" cy="2841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gYPMVYPAJ2ZVuWvxy7_TmTo9sq-M6US09sWBSRj_3rBiNBv3iaFhpk0wegptRR1BmLwv7dqLIJbqBPbesDmOT6hbknsEpBt0IUXMTp2jdEpAT30QHnOat9E5xU2pcJ6AHuEelkXnMfG5rOfuL57k490CbrGEfLYETFg7Su2i2vahRogsiXYkCTNIIjSqYqusefruV4KKixYsM4G4ZyeAuMnCxMK1aw_CbOfqFT_fXoW6BU2JO41-uXXDCDq2BnzJynlUcNvwfrCo_7TuJvLumHm0Q24lN2wuW9xCDGHnbrV-QJodaLq6uYOlkYIjCoYpJkit9WZ_Gqqi4tIM_Y31Gr-sztNeOypWQMZq7vICCHGgt2whQAYtpeLGqZiTL5yYhk6vDnw0yTD9Af5tieya9mkeSvZ5sXXdehbWa3Faavo4qZX2VOmKsZ19nVbeei_l6dkYx59KTUfbHGLnZHdMsYwk6j1ZDKBg3pQVXrWxsn9D2JhK281YmqRLseImH5G_h0iuNcS_i2G0FISiLt8NL2gJ9wJgvP-4KTK8uZoU_m2ncLbG6mXOaniUXwlRKUBlGK_My32DSGI8PkaqNXpWh7qMgtoTd8jWgzmIq05JVDs8PyVz8rtpYrbzL7oLtgUpO6OjxxrK0Q7FWU6KCRk9_GtbA=w1016-h624-l75-ft"/>
          <p:cNvPicPr>
            <a:picLocks noChangeAspect="1" noChangeArrowheads="1"/>
          </p:cNvPicPr>
          <p:nvPr/>
        </p:nvPicPr>
        <p:blipFill>
          <a:blip r:embed="rId4"/>
          <a:srcRect t="-1056" r="15894" b="22922"/>
          <a:stretch>
            <a:fillRect/>
          </a:stretch>
        </p:blipFill>
        <p:spPr bwMode="auto">
          <a:xfrm>
            <a:off x="4067944" y="2290358"/>
            <a:ext cx="3085932" cy="2866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6943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Operationspræparater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Reduktion/rekonstruktions-plastik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Profylaktiske </a:t>
            </a:r>
            <a:r>
              <a:rPr lang="da-DK" dirty="0" err="1" smtClean="0"/>
              <a:t>mastektomi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err="1" smtClean="0"/>
              <a:t>Tumorektomi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dirty="0" err="1" smtClean="0"/>
              <a:t>Gynækomasti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err="1" smtClean="0"/>
              <a:t>Cikatrice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err="1" smtClean="0"/>
              <a:t>Axilrømning</a:t>
            </a:r>
            <a:endParaRPr lang="da-DK" dirty="0" smtClean="0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10</a:t>
            </a:fld>
            <a:endParaRPr lang="da-DK"/>
          </a:p>
        </p:txBody>
      </p:sp>
      <p:sp>
        <p:nvSpPr>
          <p:cNvPr id="4" name="Venstre klammeparentes 3"/>
          <p:cNvSpPr/>
          <p:nvPr/>
        </p:nvSpPr>
        <p:spPr>
          <a:xfrm rot="10800000">
            <a:off x="5436096" y="1681352"/>
            <a:ext cx="576064" cy="95555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5940152" y="1681353"/>
            <a:ext cx="2520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dirty="0" smtClean="0"/>
              <a:t>De første præparater</a:t>
            </a:r>
            <a:endParaRPr lang="da-DK" sz="2200" dirty="0"/>
          </a:p>
        </p:txBody>
      </p:sp>
      <p:sp>
        <p:nvSpPr>
          <p:cNvPr id="7" name="Venstre klammeparentes 6"/>
          <p:cNvSpPr/>
          <p:nvPr/>
        </p:nvSpPr>
        <p:spPr>
          <a:xfrm rot="10800000">
            <a:off x="5436096" y="4565215"/>
            <a:ext cx="576064" cy="6120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boks 7"/>
          <p:cNvSpPr txBox="1"/>
          <p:nvPr/>
        </p:nvSpPr>
        <p:spPr>
          <a:xfrm>
            <a:off x="6012160" y="4654297"/>
            <a:ext cx="200009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2200" dirty="0" smtClean="0"/>
              <a:t>Seneste initiativ</a:t>
            </a:r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182222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Case-rapport 2015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122912" cy="48006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da-DK" dirty="0" smtClean="0"/>
              <a:t>Kvinde </a:t>
            </a:r>
            <a:r>
              <a:rPr lang="da-DK" dirty="0" smtClean="0"/>
              <a:t>i start </a:t>
            </a:r>
            <a:r>
              <a:rPr lang="da-DK" dirty="0" smtClean="0"/>
              <a:t>30’erne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Går til egen læge december 2014 og set på privatklinik ultimo januar 2015</a:t>
            </a:r>
          </a:p>
          <a:p>
            <a:pPr>
              <a:lnSpc>
                <a:spcPct val="150000"/>
              </a:lnSpc>
            </a:pPr>
            <a:r>
              <a:rPr lang="da-DK" dirty="0" err="1" smtClean="0"/>
              <a:t>Triple</a:t>
            </a:r>
            <a:r>
              <a:rPr lang="da-DK" dirty="0" smtClean="0"/>
              <a:t>-diagnostik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err="1" smtClean="0"/>
              <a:t>Grovnål</a:t>
            </a:r>
            <a:r>
              <a:rPr lang="da-DK" dirty="0" smtClean="0"/>
              <a:t>: Normalt </a:t>
            </a:r>
            <a:r>
              <a:rPr lang="da-DK" dirty="0" smtClean="0"/>
              <a:t>mamma-</a:t>
            </a:r>
            <a:r>
              <a:rPr lang="da-DK" dirty="0" err="1" smtClean="0"/>
              <a:t>parenkym</a:t>
            </a:r>
            <a:r>
              <a:rPr lang="da-DK" dirty="0" smtClean="0"/>
              <a:t>, ingen præmaligne eller maligne forandringer</a:t>
            </a:r>
          </a:p>
          <a:p>
            <a:pPr>
              <a:lnSpc>
                <a:spcPct val="150000"/>
              </a:lnSpc>
            </a:pPr>
            <a:r>
              <a:rPr lang="da-DK" dirty="0" err="1" smtClean="0"/>
              <a:t>Tumorektomi</a:t>
            </a:r>
            <a:r>
              <a:rPr lang="da-DK" dirty="0" smtClean="0"/>
              <a:t> primo marts 2015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11</a:t>
            </a:fld>
            <a:endParaRPr lang="da-DK"/>
          </a:p>
        </p:txBody>
      </p:sp>
      <p:pic>
        <p:nvPicPr>
          <p:cNvPr id="1027" name="Picture 3" descr="C:\Users\User\AppData\Local\Microsoft\Windows\INetCache\IE\388DCYPG\folder-23609__180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41168"/>
            <a:ext cx="2088621" cy="147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15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Carcinom</a:t>
            </a:r>
            <a:r>
              <a:rPr lang="da-DK" dirty="0" smtClean="0"/>
              <a:t>, Grad III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275856" y="1772816"/>
            <a:ext cx="2128664" cy="4873752"/>
          </a:xfrm>
        </p:spPr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12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" y="1148782"/>
            <a:ext cx="5067596" cy="2856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211" y="2850647"/>
            <a:ext cx="5876780" cy="3312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boks 4"/>
          <p:cNvSpPr txBox="1"/>
          <p:nvPr/>
        </p:nvSpPr>
        <p:spPr>
          <a:xfrm>
            <a:off x="8460" y="4789601"/>
            <a:ext cx="26546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u="sng" dirty="0" smtClean="0"/>
              <a:t>Behandlingskrævende</a:t>
            </a:r>
            <a:endParaRPr lang="da-DK" sz="2000" u="sng" dirty="0" smtClean="0">
              <a:solidFill>
                <a:srgbClr val="FF0000"/>
              </a:solidFill>
            </a:endParaRPr>
          </a:p>
          <a:p>
            <a:r>
              <a:rPr lang="da-DK" sz="2000" dirty="0" smtClean="0"/>
              <a:t>- </a:t>
            </a:r>
            <a:r>
              <a:rPr lang="da-DK" sz="2000" dirty="0" err="1" smtClean="0"/>
              <a:t>Sentinel</a:t>
            </a:r>
            <a:r>
              <a:rPr lang="da-DK" sz="2000" dirty="0" smtClean="0"/>
              <a:t> Node </a:t>
            </a:r>
          </a:p>
          <a:p>
            <a:r>
              <a:rPr lang="da-DK" sz="2000" dirty="0" smtClean="0"/>
              <a:t>- Stråleterapi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188217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Organisering i laboratoriet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50691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dirty="0" smtClean="0"/>
              <a:t>Patolog informerer om </a:t>
            </a:r>
            <a:r>
              <a:rPr lang="da-DK" dirty="0" err="1" smtClean="0"/>
              <a:t>axilrømninger</a:t>
            </a:r>
            <a:r>
              <a:rPr lang="da-DK" dirty="0" smtClean="0"/>
              <a:t> + profylaktiske </a:t>
            </a:r>
            <a:r>
              <a:rPr lang="da-DK" dirty="0" err="1" smtClean="0"/>
              <a:t>mastektomier</a:t>
            </a: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Patolog </a:t>
            </a:r>
            <a:r>
              <a:rPr lang="da-DK" dirty="0"/>
              <a:t>sættes til undersøger ved </a:t>
            </a:r>
            <a:r>
              <a:rPr lang="da-DK" dirty="0" smtClean="0"/>
              <a:t>præparatmodtagelse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Udskæring </a:t>
            </a:r>
            <a:r>
              <a:rPr lang="da-DK" dirty="0" smtClean="0"/>
              <a:t>tirsdag og torsdag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Undtagen det </a:t>
            </a:r>
            <a:r>
              <a:rPr lang="da-DK" dirty="0" err="1" smtClean="0"/>
              <a:t>ufikserede</a:t>
            </a:r>
            <a:r>
              <a:rPr lang="da-DK" dirty="0" smtClean="0"/>
              <a:t>, samt cancerpakkerne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Sygdom, ferie o.l.</a:t>
            </a:r>
          </a:p>
          <a:p>
            <a:pPr marL="114300" indent="0">
              <a:buNone/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13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934299"/>
            <a:ext cx="2933670" cy="3726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817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Udfordringer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a-DK" dirty="0"/>
              <a:t>Faglig udfordring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Tager </a:t>
            </a:r>
            <a:r>
              <a:rPr lang="da-DK" dirty="0" smtClean="0"/>
              <a:t>lang tid at opnå rutine</a:t>
            </a:r>
          </a:p>
          <a:p>
            <a:pPr>
              <a:lnSpc>
                <a:spcPct val="200000"/>
              </a:lnSpc>
            </a:pPr>
            <a:r>
              <a:rPr lang="da-DK" dirty="0" smtClean="0"/>
              <a:t>Påvirker </a:t>
            </a:r>
            <a:r>
              <a:rPr lang="da-DK" dirty="0" smtClean="0"/>
              <a:t>hele </a:t>
            </a:r>
            <a:r>
              <a:rPr lang="da-DK" dirty="0" smtClean="0"/>
              <a:t>laboratoriet</a:t>
            </a:r>
          </a:p>
          <a:p>
            <a:pPr lvl="1">
              <a:lnSpc>
                <a:spcPct val="200000"/>
              </a:lnSpc>
            </a:pPr>
            <a:r>
              <a:rPr lang="da-DK" dirty="0" smtClean="0"/>
              <a:t>Afløse hinanden</a:t>
            </a:r>
          </a:p>
          <a:p>
            <a:pPr lvl="1">
              <a:lnSpc>
                <a:spcPct val="200000"/>
              </a:lnSpc>
            </a:pPr>
            <a:r>
              <a:rPr lang="da-DK" dirty="0" smtClean="0"/>
              <a:t>Hvilke præparater går til hvem?</a:t>
            </a:r>
            <a:endParaRPr lang="da-DK" dirty="0" smtClean="0"/>
          </a:p>
          <a:p>
            <a:pPr>
              <a:lnSpc>
                <a:spcPct val="200000"/>
              </a:lnSpc>
            </a:pPr>
            <a:r>
              <a:rPr lang="da-DK" dirty="0" smtClean="0"/>
              <a:t>Kun to </a:t>
            </a:r>
            <a:r>
              <a:rPr lang="da-DK" dirty="0" smtClean="0"/>
              <a:t>bioanalytikere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46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da-DK" dirty="0" smtClean="0"/>
              <a:t>Lever projektet op til vores forventninger?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772816"/>
            <a:ext cx="6707088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dirty="0" smtClean="0"/>
              <a:t>Optimal udnyttelse af ressourcer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Høj faglighed og kvalitet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Stort ansvarsfølelse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Større arbejdsglæde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dirty="0" smtClean="0"/>
              <a:t>Tæt </a:t>
            </a:r>
            <a:r>
              <a:rPr lang="da-DK" dirty="0"/>
              <a:t>fagligt samarbejde </a:t>
            </a:r>
            <a:r>
              <a:rPr lang="da-DK" dirty="0" smtClean="0"/>
              <a:t>med </a:t>
            </a:r>
            <a:r>
              <a:rPr lang="da-DK" dirty="0"/>
              <a:t>patolog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Bedre forståelse for hinandens arbejdsopgaver</a:t>
            </a:r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15</a:t>
            </a:fld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6588224" y="3833324"/>
            <a:ext cx="17467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800" dirty="0" smtClean="0">
                <a:sym typeface="Wingdings" pitchFamily="2" charset="2"/>
              </a:rPr>
              <a:t></a:t>
            </a:r>
            <a:endParaRPr lang="da-DK" sz="8800" dirty="0"/>
          </a:p>
        </p:txBody>
      </p:sp>
    </p:spTree>
    <p:extLst>
      <p:ext uri="{BB962C8B-B14F-4D97-AF65-F5344CB8AC3E}">
        <p14:creationId xmlns:p14="http://schemas.microsoft.com/office/powerpoint/2010/main" val="303757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da-DK" sz="8800" b="1" dirty="0" smtClean="0"/>
          </a:p>
          <a:p>
            <a:pPr marL="0" indent="0" algn="ctr">
              <a:buNone/>
            </a:pPr>
            <a:r>
              <a:rPr lang="da-DK" sz="8800" b="1" dirty="0" smtClean="0"/>
              <a:t>?</a:t>
            </a:r>
            <a:endParaRPr lang="da-DK" sz="8800" b="1" dirty="0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16</a:t>
            </a:fld>
            <a:endParaRPr lang="da-DK"/>
          </a:p>
        </p:txBody>
      </p:sp>
      <p:sp>
        <p:nvSpPr>
          <p:cNvPr id="4" name="Tekstboks 3"/>
          <p:cNvSpPr txBox="1"/>
          <p:nvPr/>
        </p:nvSpPr>
        <p:spPr>
          <a:xfrm>
            <a:off x="2915816" y="4653136"/>
            <a:ext cx="27723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dirty="0" smtClean="0"/>
              <a:t>Tak for i dag </a:t>
            </a:r>
            <a:r>
              <a:rPr lang="da-DK" b="1" dirty="0" smtClean="0">
                <a:sym typeface="Wingdings" pitchFamily="2" charset="2"/>
              </a:rPr>
              <a:t></a:t>
            </a:r>
            <a:endParaRPr lang="da-DK" b="1" dirty="0"/>
          </a:p>
        </p:txBody>
      </p:sp>
    </p:spTree>
    <p:extLst>
      <p:ext uri="{BB962C8B-B14F-4D97-AF65-F5344CB8AC3E}">
        <p14:creationId xmlns:p14="http://schemas.microsoft.com/office/powerpoint/2010/main" val="1366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Disposition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dirty="0" smtClean="0"/>
              <a:t>Baggrund for implementeringen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Intern oplæringsprogram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Udskæring af operationspræparater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Case-rapport fra 2015</a:t>
            </a:r>
          </a:p>
          <a:p>
            <a:pPr>
              <a:lnSpc>
                <a:spcPct val="150000"/>
              </a:lnSpc>
            </a:pPr>
            <a:r>
              <a:rPr lang="da-DK" dirty="0"/>
              <a:t>Organisering i </a:t>
            </a:r>
            <a:r>
              <a:rPr lang="da-DK" dirty="0" smtClean="0"/>
              <a:t>laboratoriet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Udfordringer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dirty="0" smtClean="0"/>
              <a:t>Lever projektet op til vores forventninger?</a:t>
            </a:r>
          </a:p>
          <a:p>
            <a:pPr>
              <a:lnSpc>
                <a:spcPct val="150000"/>
              </a:lnSpc>
            </a:pPr>
            <a:r>
              <a:rPr lang="da-DK" dirty="0" smtClean="0"/>
              <a:t>Spørgsmål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036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829"/>
          <a:stretch/>
        </p:blipFill>
        <p:spPr>
          <a:xfrm>
            <a:off x="4932040" y="4365104"/>
            <a:ext cx="3392153" cy="229173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 smtClean="0"/>
              <a:t>Baggrunden for implementeringen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5482952" cy="4800600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da-DK" dirty="0" smtClean="0"/>
              <a:t>Mangel på patologer</a:t>
            </a:r>
          </a:p>
          <a:p>
            <a:pPr>
              <a:lnSpc>
                <a:spcPct val="200000"/>
              </a:lnSpc>
            </a:pPr>
            <a:r>
              <a:rPr lang="da-DK" dirty="0"/>
              <a:t>Bioanalytikere ønsker kompetenceudvikling</a:t>
            </a:r>
          </a:p>
          <a:p>
            <a:pPr>
              <a:lnSpc>
                <a:spcPct val="200000"/>
              </a:lnSpc>
            </a:pPr>
            <a:r>
              <a:rPr lang="da-DK" dirty="0"/>
              <a:t>Benigne præparater skæres ud efter fastlagte protokoller</a:t>
            </a:r>
          </a:p>
          <a:p>
            <a:pPr marL="114300" indent="0">
              <a:lnSpc>
                <a:spcPct val="200000"/>
              </a:lnSpc>
              <a:buNone/>
            </a:pPr>
            <a:r>
              <a:rPr lang="da-DK" dirty="0" smtClean="0"/>
              <a:t>	Optimal </a:t>
            </a:r>
            <a:r>
              <a:rPr lang="da-DK" dirty="0" smtClean="0"/>
              <a:t>udnyttelse af </a:t>
            </a:r>
            <a:r>
              <a:rPr lang="da-DK" dirty="0" smtClean="0"/>
              <a:t>ressourcer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3</a:t>
            </a:fld>
            <a:endParaRPr lang="da-DK"/>
          </a:p>
        </p:txBody>
      </p:sp>
      <p:cxnSp>
        <p:nvCxnSpPr>
          <p:cNvPr id="7" name="Lige pilforbindelse 6"/>
          <p:cNvCxnSpPr/>
          <p:nvPr/>
        </p:nvCxnSpPr>
        <p:spPr>
          <a:xfrm>
            <a:off x="611560" y="4941168"/>
            <a:ext cx="64807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6844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</a:t>
            </a:r>
            <a:r>
              <a:rPr lang="da-DK" dirty="0" smtClean="0"/>
              <a:t>plæringsprogram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u="sng" dirty="0" smtClean="0"/>
              <a:t>Internt </a:t>
            </a:r>
            <a:r>
              <a:rPr lang="da-DK" u="sng" dirty="0" smtClean="0"/>
              <a:t>oplæringsprogram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Tilknyttet mentor</a:t>
            </a:r>
          </a:p>
          <a:p>
            <a:pPr lvl="1">
              <a:lnSpc>
                <a:spcPct val="150000"/>
              </a:lnSpc>
            </a:pPr>
            <a:endParaRPr lang="da-DK" dirty="0" smtClean="0"/>
          </a:p>
          <a:p>
            <a:pPr>
              <a:lnSpc>
                <a:spcPct val="150000"/>
              </a:lnSpc>
            </a:pPr>
            <a:r>
              <a:rPr lang="da-DK" u="sng" dirty="0" smtClean="0"/>
              <a:t>Vævs</a:t>
            </a:r>
            <a:r>
              <a:rPr lang="da-DK" u="sng" dirty="0" smtClean="0"/>
              <a:t>specifik </a:t>
            </a:r>
            <a:r>
              <a:rPr lang="da-DK" u="sng" dirty="0" smtClean="0"/>
              <a:t>undervisning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Mamma-anatomi</a:t>
            </a:r>
          </a:p>
          <a:p>
            <a:pPr lvl="1">
              <a:lnSpc>
                <a:spcPct val="150000"/>
              </a:lnSpc>
            </a:pPr>
            <a:r>
              <a:rPr lang="da-DK" dirty="0"/>
              <a:t>A</a:t>
            </a:r>
            <a:r>
              <a:rPr lang="da-DK" dirty="0" smtClean="0"/>
              <a:t>natomiske planer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Histologi</a:t>
            </a:r>
            <a:endParaRPr lang="da-DK" dirty="0" smtClean="0"/>
          </a:p>
          <a:p>
            <a:pPr lvl="1">
              <a:lnSpc>
                <a:spcPct val="150000"/>
              </a:lnSpc>
            </a:pPr>
            <a:r>
              <a:rPr lang="da-DK" dirty="0" smtClean="0"/>
              <a:t>Normalt versus abnormt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Begrebslære/fagudtryk</a:t>
            </a:r>
            <a:endParaRPr lang="da-DK" dirty="0" smtClean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4</a:t>
            </a:fld>
            <a:endParaRPr lang="da-DK" dirty="0"/>
          </a:p>
        </p:txBody>
      </p:sp>
      <p:pic>
        <p:nvPicPr>
          <p:cNvPr id="1026" name="Picture 2" descr="http://image.slidesharecdn.com/anatomigenitaliafeminina1-130901032908-phpapp01/95/anatomi-genitalia-feminina-1-39-638.jpg?cb=1378006417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86" r="9903"/>
          <a:stretch/>
        </p:blipFill>
        <p:spPr bwMode="auto">
          <a:xfrm>
            <a:off x="4211960" y="2270234"/>
            <a:ext cx="4033406" cy="322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5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Intern oplæringsprogram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da-DK" u="sng" dirty="0" smtClean="0"/>
              <a:t>Udskæringsvejledning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Faste protokoller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Udarbejdet af Pernille Vahl</a:t>
            </a:r>
            <a:endParaRPr lang="da-DK" dirty="0"/>
          </a:p>
          <a:p>
            <a:pPr>
              <a:lnSpc>
                <a:spcPct val="150000"/>
              </a:lnSpc>
            </a:pPr>
            <a:r>
              <a:rPr lang="da-DK" u="sng" dirty="0"/>
              <a:t>S</a:t>
            </a:r>
            <a:r>
              <a:rPr lang="da-DK" u="sng" dirty="0" smtClean="0"/>
              <a:t>idemandsoplæring</a:t>
            </a:r>
            <a:endParaRPr lang="da-DK" u="sng" dirty="0"/>
          </a:p>
          <a:p>
            <a:pPr>
              <a:lnSpc>
                <a:spcPct val="150000"/>
              </a:lnSpc>
            </a:pPr>
            <a:r>
              <a:rPr lang="da-DK" u="sng" dirty="0"/>
              <a:t>Løbende </a:t>
            </a:r>
            <a:r>
              <a:rPr lang="da-DK" u="sng" dirty="0" smtClean="0"/>
              <a:t>læringsproces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Multiple</a:t>
            </a:r>
            <a:r>
              <a:rPr lang="da-DK" dirty="0" smtClean="0"/>
              <a:t> </a:t>
            </a:r>
            <a:r>
              <a:rPr lang="da-DK" dirty="0" smtClean="0"/>
              <a:t>operationsteknikker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Feedback</a:t>
            </a:r>
          </a:p>
          <a:p>
            <a:pPr lvl="1">
              <a:lnSpc>
                <a:spcPct val="150000"/>
              </a:lnSpc>
            </a:pPr>
            <a:r>
              <a:rPr lang="da-DK" dirty="0" smtClean="0"/>
              <a:t>Mikroskopering</a:t>
            </a:r>
          </a:p>
          <a:p>
            <a:pPr lvl="1">
              <a:lnSpc>
                <a:spcPct val="150000"/>
              </a:lnSpc>
            </a:pP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5</a:t>
            </a:fld>
            <a:endParaRPr lang="da-DK" dirty="0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577674"/>
            <a:ext cx="2801888" cy="33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Reduktion/rekonstruktions-plastik</a:t>
            </a:r>
            <a:endParaRPr lang="da-DK" dirty="0"/>
          </a:p>
        </p:txBody>
      </p:sp>
      <p:sp>
        <p:nvSpPr>
          <p:cNvPr id="8" name="Pladsholder til dias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6</a:t>
            </a:fld>
            <a:endParaRPr lang="da-DK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924" y="1772816"/>
            <a:ext cx="3785790" cy="3785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Lige pilforbindelse 6"/>
          <p:cNvCxnSpPr/>
          <p:nvPr/>
        </p:nvCxnSpPr>
        <p:spPr>
          <a:xfrm flipH="1" flipV="1">
            <a:off x="2969822" y="3068960"/>
            <a:ext cx="954106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3275856" y="3501008"/>
            <a:ext cx="155985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boks 4"/>
          <p:cNvSpPr txBox="1"/>
          <p:nvPr/>
        </p:nvSpPr>
        <p:spPr>
          <a:xfrm>
            <a:off x="3347864" y="3463739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400" b="1" dirty="0" smtClean="0"/>
              <a:t>Cirkumferens</a:t>
            </a:r>
            <a:endParaRPr lang="da-DK" sz="1400" b="1" dirty="0"/>
          </a:p>
        </p:txBody>
      </p:sp>
      <p:sp>
        <p:nvSpPr>
          <p:cNvPr id="3" name="Tekstboks 2"/>
          <p:cNvSpPr txBox="1"/>
          <p:nvPr/>
        </p:nvSpPr>
        <p:spPr>
          <a:xfrm>
            <a:off x="5004048" y="1556792"/>
            <a:ext cx="3096344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a-DK" dirty="0" smtClean="0"/>
              <a:t>Makroskopisk beskrivelse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a-DK" dirty="0" err="1" smtClean="0"/>
              <a:t>Palpation</a:t>
            </a:r>
            <a:r>
              <a:rPr lang="da-DK" dirty="0" smtClean="0"/>
              <a:t> og inspicering af præparatet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a-DK" dirty="0" smtClean="0"/>
              <a:t>Tidligere undersøgelser i </a:t>
            </a:r>
            <a:r>
              <a:rPr lang="da-DK" dirty="0" err="1" smtClean="0"/>
              <a:t>Patobank</a:t>
            </a:r>
            <a:endParaRPr lang="da-DK" dirty="0" smtClean="0"/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da-DK" dirty="0" err="1" smtClean="0"/>
              <a:t>Èt</a:t>
            </a:r>
            <a:r>
              <a:rPr lang="da-DK" dirty="0" smtClean="0"/>
              <a:t> repræsentativt snit udtages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00583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7467600" cy="1143000"/>
          </a:xfrm>
        </p:spPr>
        <p:txBody>
          <a:bodyPr/>
          <a:lstStyle/>
          <a:p>
            <a:pPr algn="ctr"/>
            <a:r>
              <a:rPr lang="da-DK" dirty="0" smtClean="0"/>
              <a:t>Profylaktisk </a:t>
            </a:r>
            <a:r>
              <a:rPr lang="da-DK" dirty="0" err="1" smtClean="0"/>
              <a:t>mastektomi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7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7" t="6034" r="17970" b="13757"/>
          <a:stretch/>
        </p:blipFill>
        <p:spPr>
          <a:xfrm>
            <a:off x="1087364" y="1196752"/>
            <a:ext cx="3196604" cy="280462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633433"/>
            <a:ext cx="3312368" cy="3107935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9" r="13364"/>
          <a:stretch/>
        </p:blipFill>
        <p:spPr>
          <a:xfrm>
            <a:off x="1079968" y="3546753"/>
            <a:ext cx="3204000" cy="321010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3" r="7755" b="13622"/>
          <a:stretch/>
        </p:blipFill>
        <p:spPr>
          <a:xfrm>
            <a:off x="4283968" y="1196752"/>
            <a:ext cx="3312368" cy="2679667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3645775" y="3177421"/>
            <a:ext cx="5563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DXT</a:t>
            </a:r>
            <a:endParaRPr lang="da-DK" dirty="0"/>
          </a:p>
        </p:txBody>
      </p:sp>
      <p:cxnSp>
        <p:nvCxnSpPr>
          <p:cNvPr id="10" name="Lige pilforbindelse 9"/>
          <p:cNvCxnSpPr/>
          <p:nvPr/>
        </p:nvCxnSpPr>
        <p:spPr>
          <a:xfrm>
            <a:off x="1835696" y="1412776"/>
            <a:ext cx="720080" cy="14401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/>
          <p:cNvCxnSpPr/>
          <p:nvPr/>
        </p:nvCxnSpPr>
        <p:spPr>
          <a:xfrm flipH="1">
            <a:off x="3635896" y="1484784"/>
            <a:ext cx="28803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Lige pilforbindelse 13"/>
          <p:cNvCxnSpPr/>
          <p:nvPr/>
        </p:nvCxnSpPr>
        <p:spPr>
          <a:xfrm>
            <a:off x="755576" y="1880828"/>
            <a:ext cx="576064" cy="39604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kstboks 16"/>
          <p:cNvSpPr txBox="1"/>
          <p:nvPr/>
        </p:nvSpPr>
        <p:spPr>
          <a:xfrm>
            <a:off x="1365380" y="1012086"/>
            <a:ext cx="90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Kranielt</a:t>
            </a:r>
            <a:endParaRPr lang="da-DK" dirty="0"/>
          </a:p>
        </p:txBody>
      </p:sp>
      <p:sp>
        <p:nvSpPr>
          <p:cNvPr id="18" name="Tekstboks 17"/>
          <p:cNvSpPr txBox="1"/>
          <p:nvPr/>
        </p:nvSpPr>
        <p:spPr>
          <a:xfrm>
            <a:off x="179512" y="1475492"/>
            <a:ext cx="896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/>
              <a:t>L</a:t>
            </a:r>
            <a:r>
              <a:rPr lang="da-DK" dirty="0" smtClean="0"/>
              <a:t>ateralt</a:t>
            </a:r>
            <a:endParaRPr lang="da-DK" dirty="0"/>
          </a:p>
        </p:txBody>
      </p:sp>
      <p:sp>
        <p:nvSpPr>
          <p:cNvPr id="19" name="Tekstboks 18"/>
          <p:cNvSpPr txBox="1"/>
          <p:nvPr/>
        </p:nvSpPr>
        <p:spPr>
          <a:xfrm>
            <a:off x="3347864" y="1124744"/>
            <a:ext cx="912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Medialt</a:t>
            </a:r>
            <a:endParaRPr lang="da-DK" dirty="0"/>
          </a:p>
        </p:txBody>
      </p:sp>
      <p:sp>
        <p:nvSpPr>
          <p:cNvPr id="20" name="Tekstboks 19"/>
          <p:cNvSpPr txBox="1"/>
          <p:nvPr/>
        </p:nvSpPr>
        <p:spPr>
          <a:xfrm>
            <a:off x="4499992" y="3501008"/>
            <a:ext cx="2549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Resektionsfladen</a:t>
            </a:r>
            <a:r>
              <a:rPr lang="da-DK" dirty="0" smtClean="0"/>
              <a:t> </a:t>
            </a:r>
            <a:r>
              <a:rPr lang="da-DK" dirty="0" err="1" smtClean="0"/>
              <a:t>tusches</a:t>
            </a:r>
            <a:endParaRPr lang="da-DK" dirty="0"/>
          </a:p>
        </p:txBody>
      </p:sp>
      <p:sp>
        <p:nvSpPr>
          <p:cNvPr id="21" name="Tekstboks 20"/>
          <p:cNvSpPr txBox="1"/>
          <p:nvPr/>
        </p:nvSpPr>
        <p:spPr>
          <a:xfrm>
            <a:off x="1610175" y="6345380"/>
            <a:ext cx="2385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Fikseringssnit anlægges</a:t>
            </a:r>
            <a:endParaRPr lang="da-DK" dirty="0"/>
          </a:p>
        </p:txBody>
      </p:sp>
      <p:sp>
        <p:nvSpPr>
          <p:cNvPr id="22" name="Tekstboks 21"/>
          <p:cNvSpPr txBox="1"/>
          <p:nvPr/>
        </p:nvSpPr>
        <p:spPr>
          <a:xfrm>
            <a:off x="4689018" y="6345380"/>
            <a:ext cx="2171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Palpation</a:t>
            </a:r>
            <a:r>
              <a:rPr lang="da-DK" dirty="0" smtClean="0"/>
              <a:t>/inspicering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84552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Cystiske forandringer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8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3"/>
          <a:stretch/>
        </p:blipFill>
        <p:spPr>
          <a:xfrm rot="5400000">
            <a:off x="5007473" y="1202013"/>
            <a:ext cx="2799625" cy="3958605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1"/>
          <a:stretch/>
        </p:blipFill>
        <p:spPr>
          <a:xfrm flipV="1">
            <a:off x="755577" y="3325644"/>
            <a:ext cx="3672408" cy="29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07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err="1" smtClean="0"/>
              <a:t>Tumorektomi</a:t>
            </a:r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D3E5B9-5240-4618-8725-75A86DE09A2D}" type="slidenum">
              <a:rPr lang="da-DK" smtClean="0"/>
              <a:t>9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76" t="19806" r="2441"/>
          <a:stretch/>
        </p:blipFill>
        <p:spPr>
          <a:xfrm>
            <a:off x="1579558" y="1556792"/>
            <a:ext cx="2704410" cy="2442730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1" t="19494" r="7761"/>
          <a:stretch/>
        </p:blipFill>
        <p:spPr>
          <a:xfrm>
            <a:off x="1579558" y="4002712"/>
            <a:ext cx="2704410" cy="2577222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75"/>
          <a:stretch/>
        </p:blipFill>
        <p:spPr>
          <a:xfrm>
            <a:off x="4283968" y="1556792"/>
            <a:ext cx="3689591" cy="5038725"/>
          </a:xfrm>
          <a:prstGeom prst="rect">
            <a:avLst/>
          </a:prstGeom>
        </p:spPr>
      </p:pic>
      <p:cxnSp>
        <p:nvCxnSpPr>
          <p:cNvPr id="9" name="Lige pilforbindelse 8"/>
          <p:cNvCxnSpPr/>
          <p:nvPr/>
        </p:nvCxnSpPr>
        <p:spPr>
          <a:xfrm>
            <a:off x="1259632" y="1700808"/>
            <a:ext cx="1152128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/>
          <p:cNvCxnSpPr/>
          <p:nvPr/>
        </p:nvCxnSpPr>
        <p:spPr>
          <a:xfrm flipH="1">
            <a:off x="3563888" y="2204864"/>
            <a:ext cx="432048" cy="52611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boks 11"/>
          <p:cNvSpPr txBox="1"/>
          <p:nvPr/>
        </p:nvSpPr>
        <p:spPr>
          <a:xfrm>
            <a:off x="3775790" y="363019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Sin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494004" y="1331476"/>
            <a:ext cx="1085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Kranielt</a:t>
            </a:r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3254814" y="1772816"/>
            <a:ext cx="1064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Lateralt</a:t>
            </a:r>
            <a:endParaRPr lang="da-DK" dirty="0"/>
          </a:p>
        </p:txBody>
      </p:sp>
      <p:cxnSp>
        <p:nvCxnSpPr>
          <p:cNvPr id="16" name="Lige pilforbindelse 15"/>
          <p:cNvCxnSpPr/>
          <p:nvPr/>
        </p:nvCxnSpPr>
        <p:spPr>
          <a:xfrm flipV="1">
            <a:off x="1403648" y="2995566"/>
            <a:ext cx="1224136" cy="641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kstboks 17"/>
          <p:cNvSpPr txBox="1"/>
          <p:nvPr/>
        </p:nvSpPr>
        <p:spPr>
          <a:xfrm>
            <a:off x="324887" y="3863451"/>
            <a:ext cx="1423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err="1" smtClean="0"/>
              <a:t>Superficielt</a:t>
            </a:r>
            <a:endParaRPr lang="da-DK" dirty="0"/>
          </a:p>
        </p:txBody>
      </p:sp>
      <p:sp>
        <p:nvSpPr>
          <p:cNvPr id="3" name="Tekstboks 2"/>
          <p:cNvSpPr txBox="1"/>
          <p:nvPr/>
        </p:nvSpPr>
        <p:spPr>
          <a:xfrm>
            <a:off x="2015715" y="6210602"/>
            <a:ext cx="1735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Tusch-markering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6199607" y="6226185"/>
            <a:ext cx="1396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dirty="0" smtClean="0"/>
              <a:t>Skiveskæring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469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ntinuerlig">
  <a:themeElements>
    <a:clrScheme name="Kontinuerlig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Kontor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inuerlig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087D255C51C984298C5A6B30037A252" ma:contentTypeVersion="1" ma:contentTypeDescription="Opret et nyt dokument." ma:contentTypeScope="" ma:versionID="795f4f2e54de072a58dfb7fc90b3c962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56d1302ba78386ef361c56514509a376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tartdato for planlægning" ma:internalName="PublishingStartDate">
      <xsd:simpleType>
        <xsd:restriction base="dms:Unknown"/>
      </xsd:simpleType>
    </xsd:element>
    <xsd:element name="PublishingExpirationDate" ma:index="9" nillable="true" ma:displayName="Slutdato for planlægning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8299918-F217-4A74-A7FE-90FF2A2C709A}"/>
</file>

<file path=customXml/itemProps2.xml><?xml version="1.0" encoding="utf-8"?>
<ds:datastoreItem xmlns:ds="http://schemas.openxmlformats.org/officeDocument/2006/customXml" ds:itemID="{56064AD2-0FED-4EAC-A5A4-54101F945E5E}"/>
</file>

<file path=customXml/itemProps3.xml><?xml version="1.0" encoding="utf-8"?>
<ds:datastoreItem xmlns:ds="http://schemas.openxmlformats.org/officeDocument/2006/customXml" ds:itemID="{D1292DF0-5C19-495D-98A1-2C7B3311E752}"/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4051</TotalTime>
  <Words>299</Words>
  <Application>Microsoft Office PowerPoint</Application>
  <PresentationFormat>Skærmshow (4:3)</PresentationFormat>
  <Paragraphs>135</Paragraphs>
  <Slides>16</Slides>
  <Notes>16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16</vt:i4>
      </vt:variant>
    </vt:vector>
  </HeadingPairs>
  <TitlesOfParts>
    <vt:vector size="17" baseType="lpstr">
      <vt:lpstr>Kontinuerlig</vt:lpstr>
      <vt:lpstr>Benign mamma-udskæring af bioanalytikere</vt:lpstr>
      <vt:lpstr>Disposition</vt:lpstr>
      <vt:lpstr>Baggrunden for implementeringen</vt:lpstr>
      <vt:lpstr>Oplæringsprogram</vt:lpstr>
      <vt:lpstr>Intern oplæringsprogram</vt:lpstr>
      <vt:lpstr>Reduktion/rekonstruktions-plastik</vt:lpstr>
      <vt:lpstr>Profylaktisk mastektomi</vt:lpstr>
      <vt:lpstr>Cystiske forandringer</vt:lpstr>
      <vt:lpstr>Tumorektomi</vt:lpstr>
      <vt:lpstr>Operationspræparater</vt:lpstr>
      <vt:lpstr>Case-rapport 2015</vt:lpstr>
      <vt:lpstr>Carcinom, Grad III</vt:lpstr>
      <vt:lpstr>Organisering i laboratoriet</vt:lpstr>
      <vt:lpstr>Udfordringer</vt:lpstr>
      <vt:lpstr>Lever projektet op til vores forventninger?</vt:lpstr>
      <vt:lpstr>Spørgsmål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User</dc:creator>
  <cp:lastModifiedBy>User</cp:lastModifiedBy>
  <cp:revision>133</cp:revision>
  <dcterms:created xsi:type="dcterms:W3CDTF">2015-10-17T09:22:43Z</dcterms:created>
  <dcterms:modified xsi:type="dcterms:W3CDTF">2015-11-06T21:20:49Z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0x0101000087D255C51C984298C5A6B30037A252</vt:lpwstr>
  </property>
</Properties>
</file>