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notesMasterIdLst>
    <p:notesMasterId r:id="rId15"/>
  </p:notesMasterIdLst>
  <p:handoutMasterIdLst>
    <p:handoutMasterId r:id="rId16"/>
  </p:handoutMasterIdLst>
  <p:sldIdLst>
    <p:sldId id="332" r:id="rId3"/>
    <p:sldId id="335" r:id="rId4"/>
    <p:sldId id="384" r:id="rId5"/>
    <p:sldId id="336" r:id="rId6"/>
    <p:sldId id="368" r:id="rId7"/>
    <p:sldId id="337" r:id="rId8"/>
    <p:sldId id="369" r:id="rId9"/>
    <p:sldId id="372" r:id="rId10"/>
    <p:sldId id="374" r:id="rId11"/>
    <p:sldId id="376" r:id="rId12"/>
    <p:sldId id="370" r:id="rId13"/>
    <p:sldId id="377" r:id="rId14"/>
  </p:sldIdLst>
  <p:sldSz cx="12192000" cy="6858000"/>
  <p:notesSz cx="6808788" cy="99409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EBF0"/>
    <a:srgbClr val="003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84651" autoAdjust="0"/>
  </p:normalViewPr>
  <p:slideViewPr>
    <p:cSldViewPr snapToGrid="0" showGuides="1">
      <p:cViewPr varScale="1">
        <p:scale>
          <a:sx n="97" d="100"/>
          <a:sy n="97" d="100"/>
        </p:scale>
        <p:origin x="9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A66A4-B3C2-43A6-962A-82A39407257F}" type="datetimeFigureOut">
              <a:rPr lang="da-DK" smtClean="0"/>
              <a:t>30-01-2024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CAE3-50B7-4195-8FCE-689BDA13BF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0427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BCB11-41D8-4AE6-9B38-0181F90609C2}" type="datetimeFigureOut">
              <a:rPr lang="da-DK" smtClean="0"/>
              <a:t>30-01-2024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C31C-C020-4A89-B989-35F641D1B6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365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C31C-C020-4A89-B989-35F641D1B6F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714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Fokus på Industrial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PhD</a:t>
            </a:r>
            <a:r>
              <a:rPr lang="da-DK" baseline="0" dirty="0" smtClean="0"/>
              <a:t> i det her oplæg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C31C-C020-4A89-B989-35F641D1B6F2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818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Snak her om ændringen</a:t>
            </a:r>
            <a:r>
              <a:rPr lang="da-DK" baseline="0" dirty="0" smtClean="0"/>
              <a:t> i forhåndsgodkendelsen.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C31C-C020-4A89-B989-35F641D1B6F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6103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Fokus på Industrial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PhD</a:t>
            </a:r>
            <a:r>
              <a:rPr lang="da-DK" baseline="0" dirty="0" smtClean="0"/>
              <a:t> i det her oplæg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C31C-C020-4A89-B989-35F641D1B6F2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5698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Fortæl om ændring</a:t>
            </a:r>
            <a:r>
              <a:rPr lang="da-DK" baseline="0" dirty="0" smtClean="0"/>
              <a:t> I, at ikke længere er krav om </a:t>
            </a:r>
            <a:r>
              <a:rPr lang="da-DK" baseline="0" dirty="0" err="1" smtClean="0"/>
              <a:t>maks</a:t>
            </a:r>
            <a:r>
              <a:rPr lang="da-DK" baseline="0" dirty="0" smtClean="0"/>
              <a:t> 6 mdr. erhvervserfaring.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C31C-C020-4A89-B989-35F641D1B6F2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2022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C31C-C020-4A89-B989-35F641D1B6F2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976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 Cy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9600" y="5284534"/>
            <a:ext cx="5498592" cy="1157160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7948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Cy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7171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Hv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874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 indholdsobjekter turkis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/>
          <p:cNvSpPr/>
          <p:nvPr userDrawn="1"/>
        </p:nvSpPr>
        <p:spPr>
          <a:xfrm>
            <a:off x="0" y="1619625"/>
            <a:ext cx="12191187" cy="45114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03" tIns="45613" rIns="91203" bIns="45613" rtlCol="0" anchor="ctr"/>
          <a:lstStyle/>
          <a:p>
            <a:pPr algn="ctr"/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14" name="Undertitel 2"/>
          <p:cNvSpPr>
            <a:spLocks noGrp="1"/>
          </p:cNvSpPr>
          <p:nvPr>
            <p:ph type="subTitle" idx="13" hasCustomPrompt="1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add subtitle</a:t>
            </a:r>
            <a:endParaRPr lang="en-GB" dirty="0"/>
          </a:p>
        </p:txBody>
      </p:sp>
      <p:sp>
        <p:nvSpPr>
          <p:cNvPr id="10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792290" y="2148977"/>
            <a:ext cx="5114003" cy="37265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5" hasCustomPrompt="1"/>
          </p:nvPr>
        </p:nvSpPr>
        <p:spPr>
          <a:xfrm>
            <a:off x="6271466" y="2148977"/>
            <a:ext cx="5134643" cy="37265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>
                <a:solidFill>
                  <a:prstClr val="white">
                    <a:lumMod val="75000"/>
                  </a:prstClr>
                </a:solidFill>
              </a:rPr>
              <a:t>PowerPoint designguide - Maj 2019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Pladsholder til sidefod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1819261" y="1629217"/>
            <a:ext cx="1740131" cy="2353946"/>
            <a:chOff x="-1819024" y="1629594"/>
            <a:chExt cx="1739904" cy="2354491"/>
          </a:xfrm>
        </p:grpSpPr>
        <p:sp>
          <p:nvSpPr>
            <p:cNvPr id="22" name="Rectangle 5"/>
            <p:cNvSpPr/>
            <p:nvPr userDrawn="1"/>
          </p:nvSpPr>
          <p:spPr>
            <a:xfrm>
              <a:off x="-1819024" y="1629594"/>
              <a:ext cx="1739904" cy="235449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GB" sz="900" b="1" noProof="1" smtClean="0">
                  <a:solidFill>
                    <a:srgbClr val="1E4148"/>
                  </a:solidFill>
                  <a:cs typeface="Arial" charset="0"/>
                </a:rPr>
                <a:t>Text Styles</a:t>
              </a:r>
            </a:p>
            <a:p>
              <a:pPr algn="r"/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Use the </a:t>
              </a:r>
              <a:r>
                <a:rPr lang="en-GB" sz="900" b="1" noProof="1" smtClean="0">
                  <a:solidFill>
                    <a:srgbClr val="1E4148"/>
                  </a:solidFill>
                  <a:cs typeface="Arial" charset="0"/>
                </a:rPr>
                <a:t>TAB</a:t>
              </a:r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 key to switch between levels</a:t>
              </a:r>
            </a:p>
            <a:p>
              <a:pPr algn="r"/>
              <a:endParaRPr lang="en-GB" sz="900" noProof="1" smtClean="0">
                <a:solidFill>
                  <a:srgbClr val="1E4148"/>
                </a:solidFill>
                <a:cs typeface="Arial" charset="0"/>
              </a:endParaRPr>
            </a:p>
            <a:p>
              <a:pPr algn="r"/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Level 1 = bullets 20 pt.</a:t>
              </a:r>
            </a:p>
            <a:p>
              <a:pPr algn="r"/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Level 2  = bullets 18 pt.</a:t>
              </a:r>
            </a:p>
            <a:p>
              <a:pPr algn="r"/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Level 3  = bullets 16 pt.</a:t>
              </a:r>
            </a:p>
            <a:p>
              <a:pPr algn="r">
                <a:defRPr/>
              </a:pPr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Level 4  = bullets 14 pt.</a:t>
              </a:r>
            </a:p>
            <a:p>
              <a:pPr algn="r">
                <a:defRPr/>
              </a:pPr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Level 5 - 9  = bullets 12 pt.</a:t>
              </a:r>
            </a:p>
            <a:p>
              <a:pPr algn="r"/>
              <a:endParaRPr lang="en-GB" sz="900" noProof="1" smtClean="0">
                <a:solidFill>
                  <a:srgbClr val="1E4148"/>
                </a:solidFill>
                <a:cs typeface="Arial" charset="0"/>
              </a:endParaRPr>
            </a:p>
            <a:p>
              <a:pPr algn="r"/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To go back in levels, </a:t>
              </a:r>
            </a:p>
            <a:p>
              <a:pPr algn="r"/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Use </a:t>
              </a:r>
              <a:r>
                <a:rPr lang="en-GB" sz="900" b="1" noProof="1" smtClean="0">
                  <a:solidFill>
                    <a:srgbClr val="1E4148"/>
                  </a:solidFill>
                  <a:cs typeface="Arial" charset="0"/>
                </a:rPr>
                <a:t>SHIFT + TAB</a:t>
              </a:r>
            </a:p>
            <a:p>
              <a:pPr algn="r"/>
              <a:endParaRPr lang="en-GB" sz="900" noProof="1" smtClean="0">
                <a:solidFill>
                  <a:srgbClr val="1E4148"/>
                </a:solidFill>
                <a:cs typeface="Arial" charset="0"/>
              </a:endParaRPr>
            </a:p>
            <a:p>
              <a:pPr algn="r"/>
              <a:endParaRPr lang="en-GB" sz="900" noProof="1" smtClean="0">
                <a:solidFill>
                  <a:srgbClr val="1E4148"/>
                </a:solidFill>
                <a:cs typeface="Arial" charset="0"/>
              </a:endParaRPr>
            </a:p>
            <a:p>
              <a:pPr algn="r"/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Alternatively,</a:t>
              </a:r>
            </a:p>
            <a:p>
              <a:pPr algn="r"/>
              <a:r>
                <a:rPr lang="en-GB" sz="900" b="1" noProof="1" smtClean="0">
                  <a:solidFill>
                    <a:srgbClr val="1E4148"/>
                  </a:solidFill>
                  <a:cs typeface="Arial" charset="0"/>
                </a:rPr>
                <a:t>Increase and Decrease </a:t>
              </a:r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list level</a:t>
              </a:r>
            </a:p>
            <a:p>
              <a:pPr algn="r"/>
              <a:r>
                <a:rPr lang="en-GB" sz="900" noProof="1" smtClean="0">
                  <a:solidFill>
                    <a:srgbClr val="1E4148"/>
                  </a:solidFill>
                  <a:cs typeface="Arial" charset="0"/>
                </a:rPr>
                <a:t>can be used instead</a:t>
              </a:r>
            </a:p>
          </p:txBody>
        </p:sp>
        <p:grpSp>
          <p:nvGrpSpPr>
            <p:cNvPr id="23" name="Group 6"/>
            <p:cNvGrpSpPr>
              <a:grpSpLocks/>
            </p:cNvGrpSpPr>
            <p:nvPr userDrawn="1"/>
          </p:nvGrpSpPr>
          <p:grpSpPr bwMode="auto">
            <a:xfrm>
              <a:off x="-506061" y="3318809"/>
              <a:ext cx="407130" cy="245575"/>
              <a:chOff x="-474298" y="3755569"/>
              <a:chExt cx="348194" cy="222690"/>
            </a:xfrm>
          </p:grpSpPr>
          <p:pic>
            <p:nvPicPr>
              <p:cNvPr id="24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solidFill>
                    <a:prstClr val="white"/>
                  </a:solidFill>
                  <a:latin typeface="HelveticaNeueLT Std Lt Cn" pitchFamily="34" charset="0"/>
                </a:endParaRPr>
              </a:p>
            </p:txBody>
          </p:sp>
          <p:sp>
            <p:nvSpPr>
              <p:cNvPr id="26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solidFill>
                    <a:prstClr val="white"/>
                  </a:solidFill>
                  <a:latin typeface="HelveticaNeueLT Std Lt Cn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2455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03" y="354553"/>
            <a:ext cx="10613820" cy="46789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0" name="Undertitel 2"/>
          <p:cNvSpPr>
            <a:spLocks noGrp="1"/>
          </p:cNvSpPr>
          <p:nvPr>
            <p:ph type="subTitle" idx="13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1" name="Pladsholder til indhold 3"/>
          <p:cNvSpPr>
            <a:spLocks noGrp="1"/>
          </p:cNvSpPr>
          <p:nvPr>
            <p:ph sz="quarter" idx="14"/>
          </p:nvPr>
        </p:nvSpPr>
        <p:spPr>
          <a:xfrm>
            <a:off x="795728" y="1551265"/>
            <a:ext cx="5114003" cy="43233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3" name="Pladsholder til indhold 4"/>
          <p:cNvSpPr>
            <a:spLocks noGrp="1"/>
          </p:cNvSpPr>
          <p:nvPr>
            <p:ph sz="quarter" idx="15"/>
          </p:nvPr>
        </p:nvSpPr>
        <p:spPr>
          <a:xfrm>
            <a:off x="6271466" y="1547666"/>
            <a:ext cx="5134643" cy="43233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idefod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Rectangle 5"/>
          <p:cNvSpPr/>
          <p:nvPr userDrawn="1"/>
        </p:nvSpPr>
        <p:spPr>
          <a:xfrm>
            <a:off x="-1819261" y="1629217"/>
            <a:ext cx="1740131" cy="2353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Tekst-typografier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for at gå frem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i tekst-niveauer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1 = bullets 20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2 = bullets 18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3 = bullets 16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4 = bullets 14 pt.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5 - 9 = bullets 12 pt.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For at gå tilbage i tekst-niveauer,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SHIFT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Alternativt kan</a:t>
            </a:r>
          </a:p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Forøg og Formindsk 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listeniveau bruges</a:t>
            </a:r>
          </a:p>
        </p:txBody>
      </p:sp>
      <p:grpSp>
        <p:nvGrpSpPr>
          <p:cNvPr id="17" name="Group 6"/>
          <p:cNvGrpSpPr>
            <a:grpSpLocks/>
          </p:cNvGrpSpPr>
          <p:nvPr userDrawn="1"/>
        </p:nvGrpSpPr>
        <p:grpSpPr bwMode="auto">
          <a:xfrm>
            <a:off x="-506103" y="3301782"/>
            <a:ext cx="407183" cy="245519"/>
            <a:chOff x="-474298" y="3755571"/>
            <a:chExt cx="348194" cy="222690"/>
          </a:xfrm>
        </p:grpSpPr>
        <p:pic>
          <p:nvPicPr>
            <p:cNvPr id="18" name="Picture 7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74298" y="3755571"/>
              <a:ext cx="348194" cy="222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Rectangle 8"/>
            <p:cNvSpPr/>
            <p:nvPr userDrawn="1"/>
          </p:nvSpPr>
          <p:spPr bwMode="auto">
            <a:xfrm>
              <a:off x="-297173" y="3758005"/>
              <a:ext cx="171069" cy="211616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a-DK" sz="2300" noProof="1">
                <a:latin typeface="HelveticaNeueLT Std Lt Cn" pitchFamily="34" charset="0"/>
              </a:endParaRPr>
            </a:p>
          </p:txBody>
        </p:sp>
        <p:sp>
          <p:nvSpPr>
            <p:cNvPr id="20" name="Rounded Rectangle 9"/>
            <p:cNvSpPr/>
            <p:nvPr userDrawn="1"/>
          </p:nvSpPr>
          <p:spPr bwMode="auto">
            <a:xfrm>
              <a:off x="-465528" y="3760884"/>
              <a:ext cx="168354" cy="217374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a-DK" sz="2300" noProof="1">
                <a:latin typeface="HelveticaNeueLT Std Lt Cn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282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aggrun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" y="1240"/>
            <a:ext cx="12194208" cy="685676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797053" y="1782141"/>
            <a:ext cx="10591592" cy="1707273"/>
          </a:xfrm>
        </p:spPr>
        <p:txBody>
          <a:bodyPr/>
          <a:lstStyle>
            <a:lvl1pPr algn="ctr">
              <a:defRPr sz="5499" b="1">
                <a:solidFill>
                  <a:srgbClr val="1E414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97053" y="3628395"/>
            <a:ext cx="10591592" cy="359957"/>
          </a:xfrm>
        </p:spPr>
        <p:txBody>
          <a:bodyPr anchor="b" anchorCtr="0"/>
          <a:lstStyle>
            <a:lvl1pPr marL="0" indent="0" algn="ctr">
              <a:buNone/>
              <a:defRPr sz="1800" b="1">
                <a:solidFill>
                  <a:srgbClr val="1E4148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Indsæt navn 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 userDrawn="1">
            <p:ph type="dt" sz="half" idx="10"/>
          </p:nvPr>
        </p:nvSpPr>
        <p:spPr>
          <a:xfrm>
            <a:off x="797053" y="4028414"/>
            <a:ext cx="10591592" cy="365125"/>
          </a:xfrm>
        </p:spPr>
        <p:txBody>
          <a:bodyPr/>
          <a:lstStyle>
            <a:lvl1pPr algn="ctr">
              <a:defRPr sz="1600" cap="none" baseline="0">
                <a:solidFill>
                  <a:srgbClr val="1E4148"/>
                </a:solidFill>
              </a:defRPr>
            </a:lvl1pPr>
          </a:lstStyle>
          <a:p>
            <a:r>
              <a:rPr lang="da-DK" smtClean="0"/>
              <a:t>PowerPoint designguide - Maj 2019</a:t>
            </a:r>
            <a:endParaRPr lang="da-DK" dirty="0"/>
          </a:p>
        </p:txBody>
      </p:sp>
      <p:grpSp>
        <p:nvGrpSpPr>
          <p:cNvPr id="19" name="Logo Positiv"/>
          <p:cNvGrpSpPr>
            <a:grpSpLocks noChangeAspect="1"/>
          </p:cNvGrpSpPr>
          <p:nvPr userDrawn="1"/>
        </p:nvGrpSpPr>
        <p:grpSpPr>
          <a:xfrm>
            <a:off x="683569" y="4912790"/>
            <a:ext cx="4956658" cy="1214719"/>
            <a:chOff x="1054646" y="3581333"/>
            <a:chExt cx="5188051" cy="1271886"/>
          </a:xfrm>
        </p:grpSpPr>
        <p:pic>
          <p:nvPicPr>
            <p:cNvPr id="5" name="Billede 4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4646" y="3935894"/>
              <a:ext cx="5188051" cy="917325"/>
            </a:xfrm>
            <a:prstGeom prst="rect">
              <a:avLst/>
            </a:prstGeom>
          </p:spPr>
        </p:pic>
        <p:pic>
          <p:nvPicPr>
            <p:cNvPr id="9" name="Billede 8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27050" y="3581333"/>
              <a:ext cx="943448" cy="978499"/>
            </a:xfrm>
            <a:prstGeom prst="rect">
              <a:avLst/>
            </a:prstGeom>
          </p:spPr>
        </p:pic>
      </p:grpSp>
      <p:sp>
        <p:nvSpPr>
          <p:cNvPr id="10" name="AutoShape 4"/>
          <p:cNvSpPr>
            <a:spLocks/>
          </p:cNvSpPr>
          <p:nvPr userDrawn="1"/>
        </p:nvSpPr>
        <p:spPr bwMode="gray">
          <a:xfrm>
            <a:off x="-1951268" y="6330738"/>
            <a:ext cx="1871907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900" b="1" noProof="1" smtClean="0">
                <a:solidFill>
                  <a:schemeClr val="tx1"/>
                </a:solidFill>
                <a:latin typeface="+mn-lt"/>
              </a:rPr>
              <a:t>Indsæt hjælpelinjer </a:t>
            </a:r>
            <a:r>
              <a:rPr sz="3199"/>
              <a:t/>
            </a:r>
            <a:br>
              <a:rPr sz="3199"/>
            </a:br>
            <a:r>
              <a:rPr lang="da-DK" altLang="da-DK" sz="900" b="1" noProof="1" smtClean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900" noProof="1" smtClean="0">
                <a:solidFill>
                  <a:schemeClr val="tx1"/>
                </a:solidFill>
                <a:latin typeface="+mn-lt"/>
              </a:rPr>
              <a:t>Klik </a:t>
            </a:r>
            <a:r>
              <a:rPr lang="da-DK" altLang="da-DK" sz="900" b="1" noProof="1" smtClean="0">
                <a:solidFill>
                  <a:schemeClr val="tx1"/>
                </a:solidFill>
                <a:latin typeface="+mn-lt"/>
              </a:rPr>
              <a:t>Vis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900" b="1" noProof="1" smtClean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900" noProof="1" smtClean="0">
                <a:solidFill>
                  <a:schemeClr val="tx1"/>
                </a:solidFill>
                <a:latin typeface="+mn-lt"/>
              </a:rPr>
              <a:t>Sæt hak ved</a:t>
            </a:r>
            <a:r>
              <a:rPr sz="3199"/>
              <a:t/>
            </a:r>
            <a:br>
              <a:rPr sz="3199"/>
            </a:br>
            <a:r>
              <a:rPr sz="3199" dirty="0" smtClean="0"/>
              <a:t> </a:t>
            </a:r>
            <a:r>
              <a:rPr lang="da-DK" altLang="da-DK" sz="900" b="1" noProof="1" smtClean="0">
                <a:solidFill>
                  <a:schemeClr val="tx1"/>
                </a:solidFill>
                <a:latin typeface="+mn-lt"/>
              </a:rPr>
              <a:t>Hjælpelinjer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2330754" y="0"/>
            <a:ext cx="2210088" cy="1231106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da-DK" sz="900" b="1" noProof="1" smtClean="0">
                <a:latin typeface="+mn-lt"/>
              </a:rPr>
              <a:t>Vælg layout/design</a:t>
            </a:r>
            <a:r>
              <a:rPr sz="1800"/>
              <a:t/>
            </a:r>
            <a:br>
              <a:rPr sz="1800"/>
            </a:br>
            <a:r>
              <a:rPr lang="da-DK" sz="900" b="1" noProof="1" smtClean="0">
                <a:latin typeface="+mn-lt"/>
              </a:rPr>
              <a:t>1. </a:t>
            </a:r>
            <a:r>
              <a:rPr lang="da-DK" sz="900" noProof="1" smtClean="0">
                <a:latin typeface="+mn-lt"/>
              </a:rPr>
              <a:t>Højre klik udenfor dit slide </a:t>
            </a:r>
          </a:p>
          <a:p>
            <a:pPr algn="r">
              <a:spcBef>
                <a:spcPts val="600"/>
              </a:spcBef>
              <a:defRPr/>
            </a:pPr>
            <a:r>
              <a:rPr lang="da-DK" sz="900" b="1" noProof="1" smtClean="0">
                <a:latin typeface="+mn-lt"/>
              </a:rPr>
              <a:t>2. </a:t>
            </a:r>
            <a:r>
              <a:rPr lang="da-DK" sz="900" noProof="1" smtClean="0">
                <a:latin typeface="+mn-lt"/>
              </a:rPr>
              <a:t>Vælg et passende layout </a:t>
            </a:r>
            <a:r>
              <a:rPr sz="1800"/>
              <a:t/>
            </a:r>
            <a:br>
              <a:rPr sz="1800"/>
            </a:br>
            <a:r>
              <a:rPr lang="da-DK" sz="900" noProof="1" smtClean="0">
                <a:latin typeface="+mn-lt"/>
              </a:rPr>
              <a:t>fra “drop ned” menuen</a:t>
            </a:r>
            <a:r>
              <a:rPr sz="1800"/>
              <a:t/>
            </a:r>
            <a:br>
              <a:rPr sz="1800"/>
            </a:br>
            <a:r>
              <a:rPr sz="1800"/>
              <a:t/>
            </a:r>
            <a:br>
              <a:rPr sz="1800"/>
            </a:br>
            <a:r>
              <a:rPr lang="da-DK" sz="900" noProof="1" smtClean="0">
                <a:latin typeface="+mn-lt"/>
              </a:rPr>
              <a:t>Når du laver et nyt slide kan du vælge layout direkte under knappen </a:t>
            </a:r>
            <a:r>
              <a:rPr lang="da-DK" sz="900" b="1" noProof="1" smtClean="0">
                <a:latin typeface="+mn-lt"/>
              </a:rPr>
              <a:t>Nyt dias</a:t>
            </a:r>
            <a:endParaRPr lang="en-GB" sz="900" noProof="1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40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03" y="354553"/>
            <a:ext cx="10613820" cy="46789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0" name="Undertitel 2"/>
          <p:cNvSpPr>
            <a:spLocks noGrp="1"/>
          </p:cNvSpPr>
          <p:nvPr>
            <p:ph type="subTitle" idx="13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1" name="Pladsholder til indhold 3"/>
          <p:cNvSpPr>
            <a:spLocks noGrp="1"/>
          </p:cNvSpPr>
          <p:nvPr>
            <p:ph sz="quarter" idx="14"/>
          </p:nvPr>
        </p:nvSpPr>
        <p:spPr>
          <a:xfrm>
            <a:off x="795728" y="1551265"/>
            <a:ext cx="5114003" cy="43233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3" name="Pladsholder til indhold 4"/>
          <p:cNvSpPr>
            <a:spLocks noGrp="1"/>
          </p:cNvSpPr>
          <p:nvPr>
            <p:ph sz="quarter" idx="15"/>
          </p:nvPr>
        </p:nvSpPr>
        <p:spPr>
          <a:xfrm>
            <a:off x="6271466" y="1547666"/>
            <a:ext cx="5134643" cy="43233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idefod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Rectangle 5"/>
          <p:cNvSpPr/>
          <p:nvPr userDrawn="1"/>
        </p:nvSpPr>
        <p:spPr>
          <a:xfrm>
            <a:off x="-1819261" y="1629217"/>
            <a:ext cx="1740131" cy="2353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Tekst-typografier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for at gå frem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i tekst-niveauer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1 = bullets 20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2 = bullets 18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3 = bullets 16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4 = bullets 14 pt.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5 - 9 = bullets 12 pt.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For at gå tilbage i tekst-niveauer,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SHIFT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Alternativt kan</a:t>
            </a:r>
          </a:p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Forøg og Formindsk 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listeniveau bruges</a:t>
            </a:r>
          </a:p>
        </p:txBody>
      </p:sp>
      <p:grpSp>
        <p:nvGrpSpPr>
          <p:cNvPr id="17" name="Group 6"/>
          <p:cNvGrpSpPr>
            <a:grpSpLocks/>
          </p:cNvGrpSpPr>
          <p:nvPr userDrawn="1"/>
        </p:nvGrpSpPr>
        <p:grpSpPr bwMode="auto">
          <a:xfrm>
            <a:off x="-506103" y="3301782"/>
            <a:ext cx="407183" cy="245519"/>
            <a:chOff x="-474298" y="3755571"/>
            <a:chExt cx="348194" cy="222690"/>
          </a:xfrm>
        </p:grpSpPr>
        <p:pic>
          <p:nvPicPr>
            <p:cNvPr id="18" name="Picture 7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74298" y="3755571"/>
              <a:ext cx="348194" cy="222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Rectangle 8"/>
            <p:cNvSpPr/>
            <p:nvPr userDrawn="1"/>
          </p:nvSpPr>
          <p:spPr bwMode="auto">
            <a:xfrm>
              <a:off x="-297173" y="3758005"/>
              <a:ext cx="171069" cy="211616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a-DK" sz="2300" noProof="1">
                <a:latin typeface="HelveticaNeueLT Std Lt Cn" pitchFamily="34" charset="0"/>
              </a:endParaRPr>
            </a:p>
          </p:txBody>
        </p:sp>
        <p:sp>
          <p:nvSpPr>
            <p:cNvPr id="20" name="Rounded Rectangle 9"/>
            <p:cNvSpPr/>
            <p:nvPr userDrawn="1"/>
          </p:nvSpPr>
          <p:spPr bwMode="auto">
            <a:xfrm>
              <a:off x="-465528" y="3760884"/>
              <a:ext cx="168354" cy="217374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a-DK" sz="2300" noProof="1">
                <a:latin typeface="HelveticaNeueLT Std Lt Cn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6102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 mø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ggrun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" y="920"/>
            <a:ext cx="12191601" cy="68570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797053" y="1782141"/>
            <a:ext cx="10591592" cy="1707273"/>
          </a:xfrm>
        </p:spPr>
        <p:txBody>
          <a:bodyPr/>
          <a:lstStyle>
            <a:lvl1pPr algn="ctr">
              <a:defRPr sz="5499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97053" y="3628395"/>
            <a:ext cx="10591592" cy="359957"/>
          </a:xfrm>
        </p:spPr>
        <p:txBody>
          <a:bodyPr anchor="b" anchorCtr="0"/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Indsæt navn </a:t>
            </a:r>
            <a:endParaRPr lang="da-DK" dirty="0"/>
          </a:p>
        </p:txBody>
      </p:sp>
      <p:grpSp>
        <p:nvGrpSpPr>
          <p:cNvPr id="17" name="Logo negativ"/>
          <p:cNvGrpSpPr>
            <a:grpSpLocks noChangeAspect="1"/>
          </p:cNvGrpSpPr>
          <p:nvPr userDrawn="1"/>
        </p:nvGrpSpPr>
        <p:grpSpPr>
          <a:xfrm>
            <a:off x="683569" y="4912790"/>
            <a:ext cx="4956658" cy="1214719"/>
            <a:chOff x="1798774" y="4371377"/>
            <a:chExt cx="5188051" cy="1271886"/>
          </a:xfrm>
        </p:grpSpPr>
        <p:pic>
          <p:nvPicPr>
            <p:cNvPr id="6" name="Billede 5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98774" y="4725938"/>
              <a:ext cx="5188051" cy="917325"/>
            </a:xfrm>
            <a:prstGeom prst="rect">
              <a:avLst/>
            </a:prstGeom>
          </p:spPr>
        </p:pic>
        <p:pic>
          <p:nvPicPr>
            <p:cNvPr id="18" name="Billede 17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71178" y="4371377"/>
              <a:ext cx="943448" cy="978499"/>
            </a:xfrm>
            <a:prstGeom prst="rect">
              <a:avLst/>
            </a:prstGeom>
          </p:spPr>
        </p:pic>
      </p:grpSp>
      <p:sp>
        <p:nvSpPr>
          <p:cNvPr id="4" name="Pladsholder til dato 3"/>
          <p:cNvSpPr>
            <a:spLocks noGrp="1"/>
          </p:cNvSpPr>
          <p:nvPr userDrawn="1">
            <p:ph type="dt" sz="half" idx="10"/>
          </p:nvPr>
        </p:nvSpPr>
        <p:spPr>
          <a:xfrm>
            <a:off x="797053" y="4028414"/>
            <a:ext cx="10591592" cy="365125"/>
          </a:xfrm>
        </p:spPr>
        <p:txBody>
          <a:bodyPr/>
          <a:lstStyle>
            <a:lvl1pPr algn="ctr">
              <a:defRPr sz="1600" cap="none" baseline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10" name="AutoShape 4"/>
          <p:cNvSpPr>
            <a:spLocks/>
          </p:cNvSpPr>
          <p:nvPr userDrawn="1"/>
        </p:nvSpPr>
        <p:spPr bwMode="gray">
          <a:xfrm>
            <a:off x="-1951268" y="6330738"/>
            <a:ext cx="1871907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900" b="1" noProof="1" smtClean="0">
                <a:solidFill>
                  <a:schemeClr val="tx1"/>
                </a:solidFill>
                <a:latin typeface="+mn-lt"/>
              </a:rPr>
              <a:t>Indsæt hjælpelinjer </a:t>
            </a:r>
            <a:r>
              <a:rPr sz="3199"/>
              <a:t/>
            </a:r>
            <a:br>
              <a:rPr sz="3199"/>
            </a:br>
            <a:r>
              <a:rPr lang="da-DK" altLang="da-DK" sz="900" b="1" noProof="1" smtClean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900" noProof="1" smtClean="0">
                <a:solidFill>
                  <a:schemeClr val="tx1"/>
                </a:solidFill>
                <a:latin typeface="+mn-lt"/>
              </a:rPr>
              <a:t>Klik </a:t>
            </a:r>
            <a:r>
              <a:rPr lang="da-DK" altLang="da-DK" sz="900" b="1" noProof="1" smtClean="0">
                <a:solidFill>
                  <a:schemeClr val="tx1"/>
                </a:solidFill>
                <a:latin typeface="+mn-lt"/>
              </a:rPr>
              <a:t>Vis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900" b="1" noProof="1" smtClean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900" noProof="1" smtClean="0">
                <a:solidFill>
                  <a:schemeClr val="tx1"/>
                </a:solidFill>
                <a:latin typeface="+mn-lt"/>
              </a:rPr>
              <a:t>Sæt hak ved</a:t>
            </a:r>
            <a:r>
              <a:rPr sz="3199"/>
              <a:t/>
            </a:r>
            <a:br>
              <a:rPr sz="3199"/>
            </a:br>
            <a:r>
              <a:rPr sz="3199" dirty="0" smtClean="0"/>
              <a:t> </a:t>
            </a:r>
            <a:r>
              <a:rPr lang="da-DK" altLang="da-DK" sz="900" b="1" noProof="1" smtClean="0">
                <a:solidFill>
                  <a:schemeClr val="tx1"/>
                </a:solidFill>
                <a:latin typeface="+mn-lt"/>
              </a:rPr>
              <a:t>Hjælpelinjer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2330754" y="0"/>
            <a:ext cx="2210088" cy="1231106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da-DK" sz="900" b="1" noProof="1" smtClean="0">
                <a:latin typeface="+mn-lt"/>
              </a:rPr>
              <a:t>Vælg layout/design</a:t>
            </a:r>
            <a:r>
              <a:rPr sz="1800"/>
              <a:t/>
            </a:r>
            <a:br>
              <a:rPr sz="1800"/>
            </a:br>
            <a:r>
              <a:rPr lang="da-DK" sz="900" b="1" noProof="1" smtClean="0">
                <a:latin typeface="+mn-lt"/>
              </a:rPr>
              <a:t>1. </a:t>
            </a:r>
            <a:r>
              <a:rPr lang="da-DK" sz="900" noProof="1" smtClean="0">
                <a:latin typeface="+mn-lt"/>
              </a:rPr>
              <a:t>Højre klik udenfor dit slide </a:t>
            </a:r>
          </a:p>
          <a:p>
            <a:pPr algn="r">
              <a:spcBef>
                <a:spcPts val="600"/>
              </a:spcBef>
              <a:defRPr/>
            </a:pPr>
            <a:r>
              <a:rPr lang="da-DK" sz="900" b="1" noProof="1" smtClean="0">
                <a:latin typeface="+mn-lt"/>
              </a:rPr>
              <a:t>2. </a:t>
            </a:r>
            <a:r>
              <a:rPr lang="da-DK" sz="900" noProof="1" smtClean="0">
                <a:latin typeface="+mn-lt"/>
              </a:rPr>
              <a:t>Vælg et passende layout </a:t>
            </a:r>
            <a:r>
              <a:rPr sz="1800"/>
              <a:t/>
            </a:r>
            <a:br>
              <a:rPr sz="1800"/>
            </a:br>
            <a:r>
              <a:rPr lang="da-DK" sz="900" noProof="1" smtClean="0">
                <a:latin typeface="+mn-lt"/>
              </a:rPr>
              <a:t>fra “drop ned” menuen</a:t>
            </a:r>
            <a:r>
              <a:rPr sz="1800"/>
              <a:t/>
            </a:r>
            <a:br>
              <a:rPr sz="1800"/>
            </a:br>
            <a:r>
              <a:rPr sz="1800"/>
              <a:t/>
            </a:r>
            <a:br>
              <a:rPr sz="1800"/>
            </a:br>
            <a:r>
              <a:rPr lang="da-DK" sz="900" noProof="1" smtClean="0">
                <a:latin typeface="+mn-lt"/>
              </a:rPr>
              <a:t>Når du laver et nyt slide kan du vælge layout direkte under knappen </a:t>
            </a:r>
            <a:r>
              <a:rPr lang="da-DK" sz="900" b="1" noProof="1" smtClean="0">
                <a:latin typeface="+mn-lt"/>
              </a:rPr>
              <a:t>Nyt dias</a:t>
            </a:r>
            <a:endParaRPr lang="en-GB" sz="900" noProof="1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692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ggrun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" y="920"/>
            <a:ext cx="12191601" cy="6857080"/>
          </a:xfrm>
          <a:prstGeom prst="rect">
            <a:avLst/>
          </a:prstGeom>
        </p:spPr>
      </p:pic>
      <p:pic>
        <p:nvPicPr>
          <p:cNvPr id="8" name="Cirkel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1560000">
            <a:off x="4831749" y="1795765"/>
            <a:ext cx="2528552" cy="2527638"/>
          </a:xfrm>
          <a:prstGeom prst="rect">
            <a:avLst/>
          </a:prstGeom>
        </p:spPr>
      </p:pic>
      <p:sp>
        <p:nvSpPr>
          <p:cNvPr id="3" name="Tekstboks 2"/>
          <p:cNvSpPr txBox="1"/>
          <p:nvPr userDrawn="1"/>
        </p:nvSpPr>
        <p:spPr>
          <a:xfrm>
            <a:off x="4947733" y="2542048"/>
            <a:ext cx="2304556" cy="846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5499" b="1" kern="1200" noProof="0" dirty="0" smtClean="0">
                <a:solidFill>
                  <a:schemeClr val="bg1"/>
                </a:solidFill>
                <a:latin typeface="+mj-lt"/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3398317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ggrun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" y="920"/>
            <a:ext cx="12191601" cy="68570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797053" y="2589808"/>
            <a:ext cx="10591592" cy="1707273"/>
          </a:xfrm>
        </p:spPr>
        <p:txBody>
          <a:bodyPr/>
          <a:lstStyle>
            <a:lvl1pPr algn="ctr">
              <a:defRPr sz="5499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604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5" name="Undertitel 2"/>
          <p:cNvSpPr>
            <a:spLocks noGrp="1"/>
          </p:cNvSpPr>
          <p:nvPr>
            <p:ph type="subTitle" idx="13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3" name="Pladsholder til indhold 3"/>
          <p:cNvSpPr>
            <a:spLocks noGrp="1"/>
          </p:cNvSpPr>
          <p:nvPr>
            <p:ph sz="quarter" idx="17"/>
          </p:nvPr>
        </p:nvSpPr>
        <p:spPr>
          <a:xfrm>
            <a:off x="795728" y="1551265"/>
            <a:ext cx="5114003" cy="43233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9" name="Pladsholder til tekst 4"/>
          <p:cNvSpPr>
            <a:spLocks noGrp="1"/>
          </p:cNvSpPr>
          <p:nvPr>
            <p:ph type="body" sz="quarter" idx="20"/>
          </p:nvPr>
        </p:nvSpPr>
        <p:spPr>
          <a:xfrm>
            <a:off x="6271465" y="1547454"/>
            <a:ext cx="5139407" cy="468204"/>
          </a:xfrm>
        </p:spPr>
        <p:txBody>
          <a:bodyPr/>
          <a:lstStyle>
            <a:lvl1pPr marL="0" indent="0">
              <a:lnSpc>
                <a:spcPct val="100000"/>
              </a:lnSpc>
              <a:buFont typeface="Times New Roman" panose="02020603050405020304" pitchFamily="18" charset="0"/>
              <a:buChar char="​"/>
              <a:defRPr sz="1600" b="1"/>
            </a:lvl1pPr>
            <a:lvl2pPr marL="201080" indent="-201093">
              <a:lnSpc>
                <a:spcPct val="100000"/>
              </a:lnSpc>
              <a:buFont typeface="Ubuntu" panose="020B0504030602030204" pitchFamily="34" charset="0"/>
              <a:buChar char="−"/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Pladsholder til indhold 5"/>
          <p:cNvSpPr>
            <a:spLocks noGrp="1"/>
          </p:cNvSpPr>
          <p:nvPr>
            <p:ph sz="quarter" idx="18"/>
          </p:nvPr>
        </p:nvSpPr>
        <p:spPr>
          <a:xfrm>
            <a:off x="6271442" y="2148418"/>
            <a:ext cx="2484761" cy="2178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22" name="Pladsholder til tekst 6"/>
          <p:cNvSpPr>
            <a:spLocks noGrp="1"/>
          </p:cNvSpPr>
          <p:nvPr>
            <p:ph type="body" sz="quarter" idx="21"/>
          </p:nvPr>
        </p:nvSpPr>
        <p:spPr>
          <a:xfrm>
            <a:off x="6271442" y="4459158"/>
            <a:ext cx="2484761" cy="1411832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ladsholder til indhold 7"/>
          <p:cNvSpPr>
            <a:spLocks noGrp="1"/>
          </p:cNvSpPr>
          <p:nvPr>
            <p:ph sz="quarter" idx="19"/>
          </p:nvPr>
        </p:nvSpPr>
        <p:spPr>
          <a:xfrm>
            <a:off x="8911798" y="2148978"/>
            <a:ext cx="2494287" cy="21804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24" name="Pladsholder til tekst 8"/>
          <p:cNvSpPr>
            <a:spLocks noGrp="1"/>
          </p:cNvSpPr>
          <p:nvPr>
            <p:ph type="body" sz="quarter" idx="22"/>
          </p:nvPr>
        </p:nvSpPr>
        <p:spPr>
          <a:xfrm>
            <a:off x="8922610" y="4459158"/>
            <a:ext cx="2484761" cy="1411832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idefod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" name="Rectangle 5"/>
          <p:cNvSpPr/>
          <p:nvPr userDrawn="1"/>
        </p:nvSpPr>
        <p:spPr>
          <a:xfrm>
            <a:off x="-1819261" y="1629217"/>
            <a:ext cx="1740131" cy="2353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Tekst-typografier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for at gå frem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i tekst-niveauer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1 = bullets 20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2 = bullets 18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3 = bullets 16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4 = bullets 14 pt.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5 - 9 = bullets 12 pt.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For at gå tilbage i tekst-niveauer,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SHIFT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Alternativt kan</a:t>
            </a:r>
          </a:p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Forøg og Formindsk 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listeniveau bruges</a:t>
            </a:r>
          </a:p>
        </p:txBody>
      </p:sp>
    </p:spTree>
    <p:extLst>
      <p:ext uri="{BB962C8B-B14F-4D97-AF65-F5344CB8AC3E}">
        <p14:creationId xmlns:p14="http://schemas.microsoft.com/office/powerpoint/2010/main" val="425956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PowerPoint designguide - Maj 2019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Undertitel 2"/>
          <p:cNvSpPr>
            <a:spLocks noGrp="1"/>
          </p:cNvSpPr>
          <p:nvPr>
            <p:ph type="subTitle" idx="1"/>
          </p:nvPr>
        </p:nvSpPr>
        <p:spPr>
          <a:xfrm>
            <a:off x="609600" y="5284534"/>
            <a:ext cx="5498592" cy="1157160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26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 turkis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ggrund"/>
          <p:cNvSpPr/>
          <p:nvPr userDrawn="1"/>
        </p:nvSpPr>
        <p:spPr>
          <a:xfrm>
            <a:off x="0" y="1619625"/>
            <a:ext cx="12191187" cy="45114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03" tIns="45613" rIns="91203" bIns="45613" rtlCol="0" anchor="ctr"/>
          <a:lstStyle/>
          <a:p>
            <a:pPr algn="ctr"/>
            <a:endParaRPr lang="da-DK" sz="1800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4" name="Undertitel 2"/>
          <p:cNvSpPr>
            <a:spLocks noGrp="1"/>
          </p:cNvSpPr>
          <p:nvPr>
            <p:ph type="subTitle" idx="13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0" name="Pladsholder til indhold 3"/>
          <p:cNvSpPr>
            <a:spLocks noGrp="1"/>
          </p:cNvSpPr>
          <p:nvPr>
            <p:ph sz="quarter" idx="14"/>
          </p:nvPr>
        </p:nvSpPr>
        <p:spPr>
          <a:xfrm>
            <a:off x="792290" y="2148977"/>
            <a:ext cx="5114003" cy="37265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5"/>
          </p:nvPr>
        </p:nvSpPr>
        <p:spPr>
          <a:xfrm>
            <a:off x="6271466" y="2148977"/>
            <a:ext cx="5134643" cy="37265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idefod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1" name="Rectangle 5"/>
          <p:cNvSpPr/>
          <p:nvPr userDrawn="1"/>
        </p:nvSpPr>
        <p:spPr>
          <a:xfrm>
            <a:off x="-1819261" y="2140298"/>
            <a:ext cx="1740131" cy="2353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Tekst-typografier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for at gå frem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i tekst-niveauer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1 = bullets 20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2 = bullets 18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3 = bullets 16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4 = bullets 14 pt.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5 - 9 = bullets 12 pt.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For at gå tilbage i tekst-niveauer,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SHIFT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Alternativt kan</a:t>
            </a:r>
          </a:p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Forøg og Formindsk 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listeniveau bruges</a:t>
            </a:r>
          </a:p>
        </p:txBody>
      </p:sp>
    </p:spTree>
    <p:extLst>
      <p:ext uri="{BB962C8B-B14F-4D97-AF65-F5344CB8AC3E}">
        <p14:creationId xmlns:p14="http://schemas.microsoft.com/office/powerpoint/2010/main" val="2598089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0" name="Undertitel 2"/>
          <p:cNvSpPr>
            <a:spLocks noGrp="1"/>
          </p:cNvSpPr>
          <p:nvPr>
            <p:ph type="subTitle" idx="13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-7201" y="1619625"/>
            <a:ext cx="12198388" cy="4498958"/>
          </a:xfrm>
        </p:spPr>
        <p:txBody>
          <a:bodyPr tIns="718272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4" name="Pladsholder til sidefod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1" name="Gruppe 10"/>
          <p:cNvGrpSpPr>
            <a:grpSpLocks/>
          </p:cNvGrpSpPr>
          <p:nvPr userDrawn="1"/>
        </p:nvGrpSpPr>
        <p:grpSpPr bwMode="auto">
          <a:xfrm>
            <a:off x="-2110849" y="1910907"/>
            <a:ext cx="2032265" cy="2309998"/>
            <a:chOff x="6573838" y="3603625"/>
            <a:chExt cx="2032000" cy="2310413"/>
          </a:xfrm>
        </p:grpSpPr>
        <p:sp>
          <p:nvSpPr>
            <p:cNvPr id="12" name="TextBox 12"/>
            <p:cNvSpPr txBox="1">
              <a:spLocks noChangeArrowheads="1"/>
            </p:cNvSpPr>
            <p:nvPr userDrawn="1"/>
          </p:nvSpPr>
          <p:spPr bwMode="auto">
            <a:xfrm>
              <a:off x="6573838" y="3603625"/>
              <a:ext cx="2032000" cy="1918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på det lille billede-indsættelsesikon i midten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3.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</a:t>
              </a: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Beskær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 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4. 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SHIFT</a:t>
              </a:r>
              <a:r>
                <a:rPr lang="da-DK" altLang="da-DK" sz="900" b="0" kern="1200" noProof="1" smtClean="0">
                  <a:solidFill>
                    <a:schemeClr val="tx1"/>
                  </a:solidFill>
                  <a:latin typeface="+mn-lt"/>
                </a:rPr>
                <a:t>-knappen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 nede, mens der trækkes i billedets hjørner</a:t>
              </a:r>
            </a:p>
          </p:txBody>
        </p:sp>
        <p:grpSp>
          <p:nvGrpSpPr>
            <p:cNvPr id="13" name="Gruppe 12"/>
            <p:cNvGrpSpPr>
              <a:grpSpLocks/>
            </p:cNvGrpSpPr>
            <p:nvPr userDrawn="1"/>
          </p:nvGrpSpPr>
          <p:grpSpPr bwMode="auto">
            <a:xfrm>
              <a:off x="8269288" y="5571021"/>
              <a:ext cx="331787" cy="343017"/>
              <a:chOff x="8269446" y="5571145"/>
              <a:chExt cx="331631" cy="343669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82974" y="5571263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Rounded Rectangle 25"/>
              <p:cNvSpPr/>
              <p:nvPr userDrawn="1"/>
            </p:nvSpPr>
            <p:spPr>
              <a:xfrm>
                <a:off x="8269446" y="557114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da-DK" sz="2000" dirty="0"/>
              </a:p>
            </p:txBody>
          </p:sp>
        </p:grpSp>
        <p:pic>
          <p:nvPicPr>
            <p:cNvPr id="14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1500" y="4761970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65731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Undertitel 2"/>
          <p:cNvSpPr>
            <a:spLocks noGrp="1"/>
          </p:cNvSpPr>
          <p:nvPr>
            <p:ph type="subTitle" idx="13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8" name="Pladsholder til indhold 3"/>
          <p:cNvSpPr>
            <a:spLocks noGrp="1"/>
          </p:cNvSpPr>
          <p:nvPr>
            <p:ph sz="quarter" idx="15"/>
          </p:nvPr>
        </p:nvSpPr>
        <p:spPr>
          <a:xfrm>
            <a:off x="797029" y="1552240"/>
            <a:ext cx="5109240" cy="43233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6271466" y="1628422"/>
            <a:ext cx="5135111" cy="4131306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idefod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8" name="Gruppe 17"/>
          <p:cNvGrpSpPr>
            <a:grpSpLocks/>
          </p:cNvGrpSpPr>
          <p:nvPr userDrawn="1"/>
        </p:nvGrpSpPr>
        <p:grpSpPr bwMode="auto">
          <a:xfrm>
            <a:off x="12327800" y="1704208"/>
            <a:ext cx="2032265" cy="2309998"/>
            <a:chOff x="6573838" y="3603625"/>
            <a:chExt cx="2032000" cy="2310413"/>
          </a:xfrm>
        </p:grpSpPr>
        <p:sp>
          <p:nvSpPr>
            <p:cNvPr id="19" name="TextBox 12"/>
            <p:cNvSpPr txBox="1">
              <a:spLocks noChangeArrowheads="1"/>
            </p:cNvSpPr>
            <p:nvPr userDrawn="1"/>
          </p:nvSpPr>
          <p:spPr bwMode="auto">
            <a:xfrm>
              <a:off x="6573838" y="3603625"/>
              <a:ext cx="2032000" cy="1918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på det lille billede-indsættelsesikon i midten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3.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</a:t>
              </a: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Beskær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 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4. 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SHIFT</a:t>
              </a:r>
              <a:r>
                <a:rPr lang="da-DK" altLang="da-DK" sz="900" b="0" kern="1200" noProof="1" smtClean="0">
                  <a:solidFill>
                    <a:schemeClr val="tx1"/>
                  </a:solidFill>
                  <a:latin typeface="+mn-lt"/>
                </a:rPr>
                <a:t>-knappen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 nede, mens der trækkes i billedets hjørner</a:t>
              </a:r>
            </a:p>
          </p:txBody>
        </p:sp>
        <p:grpSp>
          <p:nvGrpSpPr>
            <p:cNvPr id="20" name="Gruppe 19"/>
            <p:cNvGrpSpPr>
              <a:grpSpLocks/>
            </p:cNvGrpSpPr>
            <p:nvPr userDrawn="1"/>
          </p:nvGrpSpPr>
          <p:grpSpPr bwMode="auto">
            <a:xfrm>
              <a:off x="6607544" y="5571021"/>
              <a:ext cx="331788" cy="343017"/>
              <a:chOff x="6608483" y="5571145"/>
              <a:chExt cx="331632" cy="343669"/>
            </a:xfrm>
          </p:grpSpPr>
          <p:pic>
            <p:nvPicPr>
              <p:cNvPr id="22" name="Picture 2"/>
              <p:cNvPicPr>
                <a:picLocks noChangeAspect="1" noChangeArrowheads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2012" y="5571263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Rounded Rectangle 25"/>
              <p:cNvSpPr/>
              <p:nvPr userDrawn="1"/>
            </p:nvSpPr>
            <p:spPr>
              <a:xfrm>
                <a:off x="6608483" y="557114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defRPr/>
                </a:pPr>
                <a:endParaRPr lang="da-DK" sz="2000" dirty="0"/>
              </a:p>
            </p:txBody>
          </p:sp>
        </p:grpSp>
        <p:pic>
          <p:nvPicPr>
            <p:cNvPr id="21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1052" y="4761970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Rectangle 5"/>
          <p:cNvSpPr/>
          <p:nvPr userDrawn="1"/>
        </p:nvSpPr>
        <p:spPr>
          <a:xfrm>
            <a:off x="-1819261" y="1629217"/>
            <a:ext cx="1740131" cy="2353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Tekst-typografier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for at gå frem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i tekst-niveauer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1 = bullets 20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2 = bullets 18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3 = bullets 16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4 = bullets 14 pt.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5 - 9 = bullets 12 pt.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For at gå tilbage i tekst-niveauer,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SHIFT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Alternativt kan</a:t>
            </a:r>
          </a:p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Forøg og Formindsk 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listeniveau bruges</a:t>
            </a:r>
          </a:p>
        </p:txBody>
      </p:sp>
    </p:spTree>
    <p:extLst>
      <p:ext uri="{BB962C8B-B14F-4D97-AF65-F5344CB8AC3E}">
        <p14:creationId xmlns:p14="http://schemas.microsoft.com/office/powerpoint/2010/main" val="253267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2 billeder (landsca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3" name="Undertitel 2"/>
          <p:cNvSpPr>
            <a:spLocks noGrp="1"/>
          </p:cNvSpPr>
          <p:nvPr>
            <p:ph type="subTitle" idx="13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2" name="Pladsholder til indhold 3"/>
          <p:cNvSpPr>
            <a:spLocks noGrp="1"/>
          </p:cNvSpPr>
          <p:nvPr>
            <p:ph sz="quarter" idx="16"/>
          </p:nvPr>
        </p:nvSpPr>
        <p:spPr>
          <a:xfrm>
            <a:off x="797029" y="1552240"/>
            <a:ext cx="5109240" cy="43233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29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6271466" y="1628398"/>
            <a:ext cx="5135111" cy="1979542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30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6271466" y="3777504"/>
            <a:ext cx="5135111" cy="1979542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idefod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20" name="Gruppe 19"/>
          <p:cNvGrpSpPr>
            <a:grpSpLocks/>
          </p:cNvGrpSpPr>
          <p:nvPr userDrawn="1"/>
        </p:nvGrpSpPr>
        <p:grpSpPr bwMode="auto">
          <a:xfrm>
            <a:off x="12327800" y="1704208"/>
            <a:ext cx="2032265" cy="2309998"/>
            <a:chOff x="6573838" y="3603625"/>
            <a:chExt cx="2032000" cy="2310413"/>
          </a:xfrm>
        </p:grpSpPr>
        <p:sp>
          <p:nvSpPr>
            <p:cNvPr id="21" name="TextBox 12"/>
            <p:cNvSpPr txBox="1">
              <a:spLocks noChangeArrowheads="1"/>
            </p:cNvSpPr>
            <p:nvPr userDrawn="1"/>
          </p:nvSpPr>
          <p:spPr bwMode="auto">
            <a:xfrm>
              <a:off x="6573838" y="3603625"/>
              <a:ext cx="2032000" cy="1918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på det lille billede-indsættelsesikon i midten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3.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</a:t>
              </a: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Beskær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 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4. 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SHIFT</a:t>
              </a:r>
              <a:r>
                <a:rPr lang="da-DK" altLang="da-DK" sz="900" b="0" kern="1200" noProof="1" smtClean="0">
                  <a:solidFill>
                    <a:schemeClr val="tx1"/>
                  </a:solidFill>
                  <a:latin typeface="+mn-lt"/>
                </a:rPr>
                <a:t>-knappen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 nede, mens der trækkes i billedets hjørner</a:t>
              </a:r>
            </a:p>
          </p:txBody>
        </p:sp>
        <p:grpSp>
          <p:nvGrpSpPr>
            <p:cNvPr id="22" name="Gruppe 21"/>
            <p:cNvGrpSpPr>
              <a:grpSpLocks/>
            </p:cNvGrpSpPr>
            <p:nvPr userDrawn="1"/>
          </p:nvGrpSpPr>
          <p:grpSpPr bwMode="auto">
            <a:xfrm>
              <a:off x="6607544" y="5571021"/>
              <a:ext cx="331788" cy="343017"/>
              <a:chOff x="6608483" y="5571145"/>
              <a:chExt cx="331632" cy="343669"/>
            </a:xfrm>
          </p:grpSpPr>
          <p:pic>
            <p:nvPicPr>
              <p:cNvPr id="24" name="Picture 2"/>
              <p:cNvPicPr>
                <a:picLocks noChangeAspect="1" noChangeArrowheads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2012" y="5571263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5"/>
              <p:cNvSpPr/>
              <p:nvPr userDrawn="1"/>
            </p:nvSpPr>
            <p:spPr>
              <a:xfrm>
                <a:off x="6608483" y="557114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defRPr/>
                </a:pPr>
                <a:endParaRPr lang="da-DK" sz="2000" dirty="0"/>
              </a:p>
            </p:txBody>
          </p:sp>
        </p:grpSp>
        <p:pic>
          <p:nvPicPr>
            <p:cNvPr id="23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1052" y="4761970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Rectangle 5"/>
          <p:cNvSpPr/>
          <p:nvPr userDrawn="1"/>
        </p:nvSpPr>
        <p:spPr>
          <a:xfrm>
            <a:off x="-1819261" y="1629217"/>
            <a:ext cx="1740131" cy="2353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Tekst-typografier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for at gå frem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i tekst-niveauer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1 = bullets 20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2 = bullets 18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3 = bullets 16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4 = bullets 14 pt.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5 - 9 = bullets 12 pt.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For at gå tilbage i tekst-niveauer,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SHIFT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Alternativt kan</a:t>
            </a:r>
          </a:p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Forøg og Formindsk 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listeniveau bruges</a:t>
            </a:r>
          </a:p>
        </p:txBody>
      </p:sp>
    </p:spTree>
    <p:extLst>
      <p:ext uri="{BB962C8B-B14F-4D97-AF65-F5344CB8AC3E}">
        <p14:creationId xmlns:p14="http://schemas.microsoft.com/office/powerpoint/2010/main" val="6093076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3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8" name="Undertitel 2"/>
          <p:cNvSpPr>
            <a:spLocks noGrp="1"/>
          </p:cNvSpPr>
          <p:nvPr>
            <p:ph type="subTitle" idx="13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4" name="Pladsholder til indhold 3"/>
          <p:cNvSpPr>
            <a:spLocks noGrp="1"/>
          </p:cNvSpPr>
          <p:nvPr>
            <p:ph sz="quarter" idx="15"/>
          </p:nvPr>
        </p:nvSpPr>
        <p:spPr>
          <a:xfrm>
            <a:off x="797029" y="1552240"/>
            <a:ext cx="5109240" cy="43233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6271466" y="1628398"/>
            <a:ext cx="5135111" cy="1979542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6271441" y="3779125"/>
            <a:ext cx="2484323" cy="1979542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8913364" y="3779125"/>
            <a:ext cx="2484323" cy="1979542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25" name="Gruppe 24"/>
          <p:cNvGrpSpPr>
            <a:grpSpLocks/>
          </p:cNvGrpSpPr>
          <p:nvPr userDrawn="1"/>
        </p:nvGrpSpPr>
        <p:grpSpPr bwMode="auto">
          <a:xfrm>
            <a:off x="12327800" y="1704208"/>
            <a:ext cx="2032265" cy="2309998"/>
            <a:chOff x="6573838" y="3603625"/>
            <a:chExt cx="2032000" cy="2310413"/>
          </a:xfrm>
        </p:grpSpPr>
        <p:sp>
          <p:nvSpPr>
            <p:cNvPr id="26" name="TextBox 12"/>
            <p:cNvSpPr txBox="1">
              <a:spLocks noChangeArrowheads="1"/>
            </p:cNvSpPr>
            <p:nvPr userDrawn="1"/>
          </p:nvSpPr>
          <p:spPr bwMode="auto">
            <a:xfrm>
              <a:off x="6573838" y="3603625"/>
              <a:ext cx="2032000" cy="1918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på det lille billede-indsættelsesikon i midten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3.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</a:t>
              </a: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Beskær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 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4. 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SHIFT</a:t>
              </a:r>
              <a:r>
                <a:rPr lang="da-DK" altLang="da-DK" sz="900" b="0" kern="1200" noProof="1" smtClean="0">
                  <a:solidFill>
                    <a:schemeClr val="tx1"/>
                  </a:solidFill>
                  <a:latin typeface="+mn-lt"/>
                </a:rPr>
                <a:t>-knappen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 nede, mens der trækkes i billedets hjørner</a:t>
              </a:r>
            </a:p>
          </p:txBody>
        </p:sp>
        <p:grpSp>
          <p:nvGrpSpPr>
            <p:cNvPr id="27" name="Gruppe 26"/>
            <p:cNvGrpSpPr>
              <a:grpSpLocks/>
            </p:cNvGrpSpPr>
            <p:nvPr userDrawn="1"/>
          </p:nvGrpSpPr>
          <p:grpSpPr bwMode="auto">
            <a:xfrm>
              <a:off x="6607544" y="5571021"/>
              <a:ext cx="331788" cy="343017"/>
              <a:chOff x="6608483" y="5571145"/>
              <a:chExt cx="331632" cy="343669"/>
            </a:xfrm>
          </p:grpSpPr>
          <p:pic>
            <p:nvPicPr>
              <p:cNvPr id="29" name="Picture 2"/>
              <p:cNvPicPr>
                <a:picLocks noChangeAspect="1" noChangeArrowheads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2012" y="5571263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5"/>
              <p:cNvSpPr/>
              <p:nvPr userDrawn="1"/>
            </p:nvSpPr>
            <p:spPr>
              <a:xfrm>
                <a:off x="6608483" y="557114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defRPr/>
                </a:pPr>
                <a:endParaRPr lang="da-DK" sz="2000" dirty="0"/>
              </a:p>
            </p:txBody>
          </p:sp>
        </p:grpSp>
        <p:pic>
          <p:nvPicPr>
            <p:cNvPr id="28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1052" y="4761970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Rectangle 5"/>
          <p:cNvSpPr/>
          <p:nvPr userDrawn="1"/>
        </p:nvSpPr>
        <p:spPr>
          <a:xfrm>
            <a:off x="-1819261" y="1629217"/>
            <a:ext cx="1740131" cy="2353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Tekst-typografier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for at gå frem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i tekst-niveauer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1 = bullets 20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2 = bullets 18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3 = bullets 16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4 = bullets 14 pt.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5 - 9 = bullets 12 pt.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For at gå tilbage i tekst-niveauer,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SHIFT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Alternativt kan</a:t>
            </a:r>
          </a:p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Forøg og Formindsk 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listeniveau bruges</a:t>
            </a:r>
          </a:p>
        </p:txBody>
      </p:sp>
    </p:spTree>
    <p:extLst>
      <p:ext uri="{BB962C8B-B14F-4D97-AF65-F5344CB8AC3E}">
        <p14:creationId xmlns:p14="http://schemas.microsoft.com/office/powerpoint/2010/main" val="3621718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2 billeder (porta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3" name="Undertitel 2"/>
          <p:cNvSpPr>
            <a:spLocks noGrp="1"/>
          </p:cNvSpPr>
          <p:nvPr>
            <p:ph type="subTitle" idx="13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4" name="Pladsholder til indhold 3"/>
          <p:cNvSpPr>
            <a:spLocks noGrp="1"/>
          </p:cNvSpPr>
          <p:nvPr>
            <p:ph sz="quarter" idx="15"/>
          </p:nvPr>
        </p:nvSpPr>
        <p:spPr>
          <a:xfrm>
            <a:off x="797029" y="1552240"/>
            <a:ext cx="5109240" cy="43233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6271442" y="1628398"/>
            <a:ext cx="2484323" cy="4131843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8911854" y="1628398"/>
            <a:ext cx="2484323" cy="4131843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21" name="Gruppe 20"/>
          <p:cNvGrpSpPr>
            <a:grpSpLocks/>
          </p:cNvGrpSpPr>
          <p:nvPr userDrawn="1"/>
        </p:nvGrpSpPr>
        <p:grpSpPr bwMode="auto">
          <a:xfrm>
            <a:off x="12327800" y="1704208"/>
            <a:ext cx="2032265" cy="2309998"/>
            <a:chOff x="6573838" y="3603625"/>
            <a:chExt cx="2032000" cy="2310413"/>
          </a:xfrm>
        </p:grpSpPr>
        <p:sp>
          <p:nvSpPr>
            <p:cNvPr id="22" name="TextBox 12"/>
            <p:cNvSpPr txBox="1">
              <a:spLocks noChangeArrowheads="1"/>
            </p:cNvSpPr>
            <p:nvPr userDrawn="1"/>
          </p:nvSpPr>
          <p:spPr bwMode="auto">
            <a:xfrm>
              <a:off x="6573838" y="3603625"/>
              <a:ext cx="2032000" cy="1918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på det lille billede-indsættelsesikon i midten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3.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</a:t>
              </a: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Beskær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 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4. 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SHIFT</a:t>
              </a:r>
              <a:r>
                <a:rPr lang="da-DK" altLang="da-DK" sz="900" b="0" kern="1200" noProof="1" smtClean="0">
                  <a:solidFill>
                    <a:schemeClr val="tx1"/>
                  </a:solidFill>
                  <a:latin typeface="+mn-lt"/>
                </a:rPr>
                <a:t>-knappen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 nede, mens der trækkes i billedets hjørner</a:t>
              </a:r>
            </a:p>
          </p:txBody>
        </p:sp>
        <p:grpSp>
          <p:nvGrpSpPr>
            <p:cNvPr id="23" name="Gruppe 22"/>
            <p:cNvGrpSpPr>
              <a:grpSpLocks/>
            </p:cNvGrpSpPr>
            <p:nvPr userDrawn="1"/>
          </p:nvGrpSpPr>
          <p:grpSpPr bwMode="auto">
            <a:xfrm>
              <a:off x="6607544" y="5571021"/>
              <a:ext cx="331788" cy="343017"/>
              <a:chOff x="6608483" y="5571145"/>
              <a:chExt cx="331632" cy="343669"/>
            </a:xfrm>
          </p:grpSpPr>
          <p:pic>
            <p:nvPicPr>
              <p:cNvPr id="25" name="Picture 2"/>
              <p:cNvPicPr>
                <a:picLocks noChangeAspect="1" noChangeArrowheads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2012" y="5571263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5"/>
              <p:cNvSpPr/>
              <p:nvPr userDrawn="1"/>
            </p:nvSpPr>
            <p:spPr>
              <a:xfrm>
                <a:off x="6608483" y="557114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defRPr/>
                </a:pPr>
                <a:endParaRPr lang="da-DK" sz="2000" dirty="0"/>
              </a:p>
            </p:txBody>
          </p:sp>
        </p:grpSp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1052" y="4761970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tangle 5"/>
          <p:cNvSpPr/>
          <p:nvPr userDrawn="1"/>
        </p:nvSpPr>
        <p:spPr>
          <a:xfrm>
            <a:off x="-1819261" y="1629217"/>
            <a:ext cx="1740131" cy="2353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Tekst-typografier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for at gå frem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i tekst-niveauer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1 = bullets 20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2 = bullets 18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3 = bullets 16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4 = bullets 14 pt.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5 - 9 = bullets 12 pt.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For at gå tilbage i tekst-niveauer,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SHIFT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Alternativt kan</a:t>
            </a:r>
          </a:p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Forøg og Formindsk 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listeniveau bruges</a:t>
            </a:r>
          </a:p>
        </p:txBody>
      </p:sp>
    </p:spTree>
    <p:extLst>
      <p:ext uri="{BB962C8B-B14F-4D97-AF65-F5344CB8AC3E}">
        <p14:creationId xmlns:p14="http://schemas.microsoft.com/office/powerpoint/2010/main" val="22411916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4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3" name="Undertitel 2"/>
          <p:cNvSpPr>
            <a:spLocks noGrp="1"/>
          </p:cNvSpPr>
          <p:nvPr>
            <p:ph type="subTitle" idx="13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5" name="Pladsholder til indhold 3"/>
          <p:cNvSpPr>
            <a:spLocks noGrp="1"/>
          </p:cNvSpPr>
          <p:nvPr>
            <p:ph sz="quarter" idx="15"/>
          </p:nvPr>
        </p:nvSpPr>
        <p:spPr>
          <a:xfrm>
            <a:off x="797029" y="1552240"/>
            <a:ext cx="5109240" cy="43233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6271441" y="1628397"/>
            <a:ext cx="2484323" cy="1979542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6271441" y="3780021"/>
            <a:ext cx="2484323" cy="1979542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 hasCustomPrompt="1"/>
          </p:nvPr>
        </p:nvSpPr>
        <p:spPr>
          <a:xfrm>
            <a:off x="8911160" y="1628397"/>
            <a:ext cx="2484323" cy="1979542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8911160" y="3778657"/>
            <a:ext cx="2484323" cy="1979542"/>
          </a:xfrm>
        </p:spPr>
        <p:txBody>
          <a:bodyPr tIns="646456" anchor="ctr" anchorCtr="0"/>
          <a:lstStyle>
            <a:lvl1pPr marL="0" indent="0" algn="ctr">
              <a:buNone/>
              <a:defRPr/>
            </a:lvl1pPr>
          </a:lstStyle>
          <a:p>
            <a:r>
              <a:rPr lang="da-DK" noProof="0" dirty="0" smtClean="0"/>
              <a:t>Indsæt billede</a:t>
            </a:r>
            <a:endParaRPr lang="da-DK" noProof="0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6" name="Pladsholder til sidefod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24" name="Gruppe 23"/>
          <p:cNvGrpSpPr>
            <a:grpSpLocks/>
          </p:cNvGrpSpPr>
          <p:nvPr userDrawn="1"/>
        </p:nvGrpSpPr>
        <p:grpSpPr bwMode="auto">
          <a:xfrm>
            <a:off x="12327800" y="1704208"/>
            <a:ext cx="2032265" cy="2309998"/>
            <a:chOff x="6573838" y="3603625"/>
            <a:chExt cx="2032000" cy="2310413"/>
          </a:xfrm>
        </p:grpSpPr>
        <p:sp>
          <p:nvSpPr>
            <p:cNvPr id="25" name="TextBox 12"/>
            <p:cNvSpPr txBox="1">
              <a:spLocks noChangeArrowheads="1"/>
            </p:cNvSpPr>
            <p:nvPr userDrawn="1"/>
          </p:nvSpPr>
          <p:spPr bwMode="auto">
            <a:xfrm>
              <a:off x="6573838" y="3603625"/>
              <a:ext cx="2032000" cy="1918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på det lille billede-indsættelsesikon i midten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3. 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Klik </a:t>
              </a:r>
              <a:r>
                <a:rPr lang="da-DK" sz="900" b="1" kern="1200" noProof="1" smtClean="0">
                  <a:solidFill>
                    <a:schemeClr val="tx1"/>
                  </a:solidFill>
                  <a:latin typeface="+mn-lt"/>
                </a:rPr>
                <a:t>Beskær</a:t>
              </a: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 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tx1"/>
                  </a:solidFill>
                  <a:latin typeface="+mn-lt"/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en-GB" altLang="da-DK" sz="900" kern="1200" noProof="1" smtClean="0">
                <a:solidFill>
                  <a:schemeClr val="tx1"/>
                </a:solidFill>
                <a:latin typeface="+mn-lt"/>
                <a:ea typeface="+mn-ea"/>
                <a:cs typeface="Arial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4. 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tx1"/>
                  </a:solidFill>
                  <a:latin typeface="+mn-lt"/>
                </a:rPr>
                <a:t>SHIFT</a:t>
              </a:r>
              <a:r>
                <a:rPr lang="da-DK" altLang="da-DK" sz="900" b="0" kern="1200" noProof="1" smtClean="0">
                  <a:solidFill>
                    <a:schemeClr val="tx1"/>
                  </a:solidFill>
                  <a:latin typeface="+mn-lt"/>
                </a:rPr>
                <a:t>-knappen</a:t>
              </a:r>
              <a:r>
                <a:rPr lang="da-DK" altLang="da-DK" sz="900" kern="1200" noProof="1" smtClean="0">
                  <a:solidFill>
                    <a:schemeClr val="tx1"/>
                  </a:solidFill>
                  <a:latin typeface="+mn-lt"/>
                </a:rPr>
                <a:t> nede, mens der trækkes i billedets hjørner</a:t>
              </a:r>
            </a:p>
          </p:txBody>
        </p:sp>
        <p:grpSp>
          <p:nvGrpSpPr>
            <p:cNvPr id="26" name="Gruppe 25"/>
            <p:cNvGrpSpPr>
              <a:grpSpLocks/>
            </p:cNvGrpSpPr>
            <p:nvPr userDrawn="1"/>
          </p:nvGrpSpPr>
          <p:grpSpPr bwMode="auto">
            <a:xfrm>
              <a:off x="6607544" y="5571021"/>
              <a:ext cx="331788" cy="343017"/>
              <a:chOff x="6608483" y="5571145"/>
              <a:chExt cx="331632" cy="343669"/>
            </a:xfrm>
          </p:grpSpPr>
          <p:pic>
            <p:nvPicPr>
              <p:cNvPr id="28" name="Picture 2"/>
              <p:cNvPicPr>
                <a:picLocks noChangeAspect="1" noChangeArrowheads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2012" y="5571263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5"/>
              <p:cNvSpPr/>
              <p:nvPr userDrawn="1"/>
            </p:nvSpPr>
            <p:spPr>
              <a:xfrm>
                <a:off x="6608483" y="557114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defRPr/>
                </a:pPr>
                <a:endParaRPr lang="da-DK" sz="2000" dirty="0"/>
              </a:p>
            </p:txBody>
          </p:sp>
        </p:grpSp>
        <p:pic>
          <p:nvPicPr>
            <p:cNvPr id="27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1052" y="4761970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Rectangle 5"/>
          <p:cNvSpPr/>
          <p:nvPr userDrawn="1"/>
        </p:nvSpPr>
        <p:spPr>
          <a:xfrm>
            <a:off x="-1819261" y="1629217"/>
            <a:ext cx="1740131" cy="2353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Tekst-typografier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for at gå frem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i tekst-niveauer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1 = bullets 20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2 = bullets 18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3 = bullets 16 pt.</a:t>
            </a:r>
          </a:p>
          <a:p>
            <a:pPr marL="0" marR="0" indent="0" algn="r" defTabSz="9120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4 = bullets 14 pt.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Niveau 5 - 9 = bullets 12 pt.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For at gå tilbage i tekst-niveauer,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brug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SHIFT</a:t>
            </a: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TAB</a:t>
            </a: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endParaRPr lang="en-GB" sz="900" kern="1200" noProof="1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Alternativt kan</a:t>
            </a:r>
          </a:p>
          <a:p>
            <a:pPr algn="r">
              <a:spcAft>
                <a:spcPts val="0"/>
              </a:spcAft>
            </a:pPr>
            <a:r>
              <a:rPr lang="da-DK" sz="900" b="1" kern="1200" noProof="1" smtClean="0">
                <a:solidFill>
                  <a:schemeClr val="tx1"/>
                </a:solidFill>
                <a:latin typeface="+mn-lt"/>
              </a:rPr>
              <a:t>Forøg og Formindsk </a:t>
            </a:r>
          </a:p>
          <a:p>
            <a:pPr algn="r">
              <a:spcAft>
                <a:spcPts val="0"/>
              </a:spcAft>
            </a:pPr>
            <a:r>
              <a:rPr lang="da-DK" sz="900" kern="1200" noProof="1" smtClean="0">
                <a:solidFill>
                  <a:schemeClr val="tx1"/>
                </a:solidFill>
                <a:latin typeface="+mn-lt"/>
              </a:rPr>
              <a:t>listeniveau bruges</a:t>
            </a:r>
          </a:p>
        </p:txBody>
      </p:sp>
    </p:spTree>
    <p:extLst>
      <p:ext uri="{BB962C8B-B14F-4D97-AF65-F5344CB8AC3E}">
        <p14:creationId xmlns:p14="http://schemas.microsoft.com/office/powerpoint/2010/main" val="3610229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9" name="Undertitel 2"/>
          <p:cNvSpPr>
            <a:spLocks noGrp="1"/>
          </p:cNvSpPr>
          <p:nvPr>
            <p:ph type="subTitle" idx="13"/>
          </p:nvPr>
        </p:nvSpPr>
        <p:spPr>
          <a:xfrm>
            <a:off x="792103" y="804973"/>
            <a:ext cx="10613820" cy="409816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54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7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4" name="Pladsholder til sidefod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3150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45851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62" y="1620"/>
          <a:ext cx="2159" cy="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" y="1620"/>
                        <a:ext cx="2159" cy="16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74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Cyan + Graf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PowerPoint designguide - Maj 2019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Innovationsfonden_Supergrafik_VariationA_Teal_RGB.png" descr="Innovationsfonden_Supergrafik_VariationA_Teal_RGB.png"/>
          <p:cNvPicPr preferRelativeResize="0"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2948719" y="775685"/>
            <a:ext cx="6695153" cy="43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Undertitel 2"/>
          <p:cNvSpPr>
            <a:spLocks noGrp="1"/>
          </p:cNvSpPr>
          <p:nvPr>
            <p:ph type="subTitle" idx="1"/>
          </p:nvPr>
        </p:nvSpPr>
        <p:spPr>
          <a:xfrm>
            <a:off x="609600" y="5284534"/>
            <a:ext cx="5498592" cy="1157160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669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+ Graf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529144"/>
            <a:ext cx="9034272" cy="2387600"/>
          </a:xfrm>
        </p:spPr>
        <p:txBody>
          <a:bodyPr anchor="t"/>
          <a:lstStyle>
            <a:lvl1pPr algn="l">
              <a:lnSpc>
                <a:spcPct val="100000"/>
              </a:lnSpc>
              <a:defRPr sz="740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PowerPoint designguide - Maj 2019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7" name="Innovationsfonden_Supergrafik_VariationA_Teal_RGB.png" descr="Innovationsfonden_Supergrafik_VariationA_Teal_RGB.png"/>
          <p:cNvPicPr preferRelativeResize="0"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2948719" y="775685"/>
            <a:ext cx="6695153" cy="43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Undertitel 2"/>
          <p:cNvSpPr>
            <a:spLocks noGrp="1"/>
          </p:cNvSpPr>
          <p:nvPr>
            <p:ph type="subTitle" idx="1"/>
          </p:nvPr>
        </p:nvSpPr>
        <p:spPr>
          <a:xfrm>
            <a:off x="609600" y="5284534"/>
            <a:ext cx="5498592" cy="1157160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8695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56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921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/>
          <p:cNvSpPr>
            <a:spLocks noGrp="1"/>
          </p:cNvSpPr>
          <p:nvPr>
            <p:ph type="pic" sz="quarter" idx="13"/>
          </p:nvPr>
        </p:nvSpPr>
        <p:spPr>
          <a:xfrm>
            <a:off x="7632700" y="0"/>
            <a:ext cx="4559300" cy="6858000"/>
          </a:xfrm>
        </p:spPr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52513"/>
            <a:ext cx="6425184" cy="87883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1" y="2241550"/>
            <a:ext cx="6425183" cy="4025138"/>
          </a:xfrm>
        </p:spPr>
        <p:txBody>
          <a:bodyPr/>
          <a:lstStyle/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309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1/2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52513"/>
            <a:ext cx="5108448" cy="87883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1" y="2241550"/>
            <a:ext cx="5108447" cy="4025138"/>
          </a:xfrm>
        </p:spPr>
        <p:txBody>
          <a:bodyPr/>
          <a:lstStyle/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7907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1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PowerPoint designguide - Maj 2019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A824-AD9E-4482-8FF9-29A6726D86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185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16.xml"/><Relationship Id="rId21" Type="http://schemas.openxmlformats.org/officeDocument/2006/relationships/image" Target="../media/image4.emf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image" Target="../media/image6.emf"/><Relationship Id="rId10" Type="http://schemas.openxmlformats.org/officeDocument/2006/relationships/slideLayout" Target="../slideLayouts/slideLayout23.xml"/><Relationship Id="rId19" Type="http://schemas.openxmlformats.org/officeDocument/2006/relationships/tags" Target="../tags/tag1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600" y="1052513"/>
            <a:ext cx="8595360" cy="8788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2241550"/>
            <a:ext cx="10969625" cy="402513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410560"/>
            <a:ext cx="27432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319016" y="64416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891016" y="6441694"/>
            <a:ext cx="2743200" cy="365125"/>
          </a:xfrm>
          <a:prstGeom prst="rect">
            <a:avLst/>
          </a:prstGeom>
        </p:spPr>
        <p:txBody>
          <a:bodyPr vert="horz" lIns="91440" tIns="0" rIns="91440" bIns="0" rtlCol="0" anchor="t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40A824-AD9E-4482-8FF9-29A6726D8660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Innovationsfonden_Logo_DK_Teal_RGB.png" descr="Innovationsfonden_Logo_DK_Teal_RGB.png"/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9225" y="315473"/>
            <a:ext cx="1980000" cy="29859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3412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55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orient="horz" pos="663" userDrawn="1">
          <p15:clr>
            <a:srgbClr val="F26B43"/>
          </p15:clr>
        </p15:guide>
        <p15:guide id="4" orient="horz" pos="1412" userDrawn="1">
          <p15:clr>
            <a:srgbClr val="F26B43"/>
          </p15:clr>
        </p15:guide>
        <p15:guide id="5" pos="7294" userDrawn="1">
          <p15:clr>
            <a:srgbClr val="F26B43"/>
          </p15:clr>
        </p15:guide>
        <p15:guide id="6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9"/>
            </p:custDataLst>
            <p:extLst/>
          </p:nvPr>
        </p:nvGraphicFramePr>
        <p:xfrm>
          <a:off x="1613" y="161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think-cell Slide" r:id="rId20" imgW="360" imgH="360" progId="">
                  <p:embed/>
                </p:oleObj>
              </mc:Choice>
              <mc:Fallback>
                <p:oleObj name="think-cell Slide" r:id="rId20" imgW="360" imgH="360" progId="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" y="161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792103" y="356317"/>
            <a:ext cx="10613820" cy="4678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95728" y="1551241"/>
            <a:ext cx="10618745" cy="43264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</a:t>
            </a:r>
          </a:p>
          <a:p>
            <a:pPr lvl="6"/>
            <a:r>
              <a:rPr lang="da-DK" dirty="0" smtClean="0"/>
              <a:t>Syvende</a:t>
            </a:r>
          </a:p>
          <a:p>
            <a:pPr lvl="7"/>
            <a:r>
              <a:rPr lang="da-DK" dirty="0" smtClean="0"/>
              <a:t>Ottende</a:t>
            </a:r>
          </a:p>
          <a:p>
            <a:pPr lvl="8"/>
            <a:r>
              <a:rPr lang="da-DK" dirty="0" smtClean="0"/>
              <a:t>Niende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92104" y="6956575"/>
            <a:ext cx="1522984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800" cap="all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PowerPoint designguide - Maj 2019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15088" y="6956575"/>
            <a:ext cx="5941433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012255" y="6265810"/>
            <a:ext cx="39544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rgbClr val="1E4148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6" name="Gruppe 15"/>
          <p:cNvGrpSpPr>
            <a:grpSpLocks noChangeAspect="1"/>
          </p:cNvGrpSpPr>
          <p:nvPr userDrawn="1"/>
        </p:nvGrpSpPr>
        <p:grpSpPr>
          <a:xfrm>
            <a:off x="774789" y="6211801"/>
            <a:ext cx="450763" cy="480734"/>
            <a:chOff x="8471470" y="3296315"/>
            <a:chExt cx="1253417" cy="1337237"/>
          </a:xfrm>
        </p:grpSpPr>
        <p:pic>
          <p:nvPicPr>
            <p:cNvPr id="8" name="Billede 7"/>
            <p:cNvPicPr>
              <a:picLocks noChangeAspect="1"/>
            </p:cNvPicPr>
            <p:nvPr userDrawn="1"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99400" y="3296315"/>
              <a:ext cx="1025487" cy="1063586"/>
            </a:xfrm>
            <a:prstGeom prst="rect">
              <a:avLst/>
            </a:prstGeom>
          </p:spPr>
        </p:pic>
        <p:pic>
          <p:nvPicPr>
            <p:cNvPr id="15" name="Billede 14"/>
            <p:cNvPicPr>
              <a:picLocks noChangeAspect="1"/>
            </p:cNvPicPr>
            <p:nvPr userDrawn="1"/>
          </p:nvPicPr>
          <p:blipFill>
            <a:blip r:embed="rId2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71470" y="3795103"/>
              <a:ext cx="905653" cy="8384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214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hf hdr="0" ftr="0" dt="0"/>
  <p:txStyles>
    <p:titleStyle>
      <a:lvl1pPr algn="l" defTabSz="1085683" rtl="0" eaLnBrk="1" latinLnBrk="0" hangingPunct="1">
        <a:spcBef>
          <a:spcPct val="0"/>
        </a:spcBef>
        <a:buNone/>
        <a:defRPr sz="299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854" indent="-205854" algn="l" defTabSz="1085683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287" indent="-201093" algn="l" defTabSz="1085683" rtl="0" eaLnBrk="1" latinLnBrk="0" hangingPunct="1">
        <a:lnSpc>
          <a:spcPct val="106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09514" indent="-197480" algn="l" defTabSz="1085683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09514" indent="-197480" algn="l" defTabSz="1085683" rtl="0" eaLnBrk="1" latinLnBrk="0" hangingPunct="1"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09514" indent="-197480" algn="l" defTabSz="1085683" rtl="0" eaLnBrk="1" latinLnBrk="0" hangingPunct="1"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09514" indent="-197480" algn="l" defTabSz="1085683" rtl="0" eaLnBrk="1" latinLnBrk="0" hangingPunct="1"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09514" indent="-197480" algn="l" defTabSz="1085683" rtl="0" eaLnBrk="1" latinLnBrk="0" hangingPunct="1"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109514" indent="-197480" algn="l" defTabSz="1085683" rtl="0" eaLnBrk="1" latinLnBrk="0" hangingPunct="1"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109514" indent="-197480" algn="l" defTabSz="1085683" rtl="0" eaLnBrk="1" latinLnBrk="0" hangingPunct="1"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08568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2822" algn="l" defTabSz="108568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683" algn="l" defTabSz="108568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8513" algn="l" defTabSz="108568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349" algn="l" defTabSz="108568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14191" algn="l" defTabSz="108568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57019" algn="l" defTabSz="108568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99861" algn="l" defTabSz="108568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42698" algn="l" defTabSz="108568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4463" y="1466542"/>
            <a:ext cx="10922659" cy="1130929"/>
          </a:xfrm>
        </p:spPr>
        <p:txBody>
          <a:bodyPr/>
          <a:lstStyle/>
          <a:p>
            <a:pPr algn="ctr"/>
            <a:r>
              <a:rPr lang="en-US" sz="6600" b="1" dirty="0" smtClean="0"/>
              <a:t>IFD’s Industrial Researcher </a:t>
            </a:r>
            <a:r>
              <a:rPr lang="en-US" sz="6600" b="1" dirty="0" err="1" smtClean="0"/>
              <a:t>programme</a:t>
            </a:r>
            <a:endParaRPr lang="en-US" sz="6600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75013" y="3723840"/>
            <a:ext cx="11281558" cy="612238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Industrial PhD and Industrial Postdoc</a:t>
            </a:r>
            <a:endParaRPr lang="da-DK" sz="360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>
          <a:xfrm>
            <a:off x="1126565" y="6074685"/>
            <a:ext cx="8829964" cy="365125"/>
          </a:xfrm>
        </p:spPr>
        <p:txBody>
          <a:bodyPr/>
          <a:lstStyle/>
          <a:p>
            <a:pPr algn="ctr"/>
            <a:r>
              <a:rPr lang="da-DK" sz="1600" dirty="0" smtClean="0"/>
              <a:t>Kristine Henriksen, Innovation Officer</a:t>
            </a:r>
          </a:p>
        </p:txBody>
      </p:sp>
    </p:spTree>
    <p:extLst>
      <p:ext uri="{BB962C8B-B14F-4D97-AF65-F5344CB8AC3E}">
        <p14:creationId xmlns:p14="http://schemas.microsoft.com/office/powerpoint/2010/main" val="181775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700" y="659606"/>
            <a:ext cx="10609982" cy="467892"/>
          </a:xfrm>
        </p:spPr>
        <p:txBody>
          <a:bodyPr/>
          <a:lstStyle/>
          <a:p>
            <a:r>
              <a:rPr lang="da-DK" b="1" dirty="0" smtClean="0">
                <a:solidFill>
                  <a:srgbClr val="003741"/>
                </a:solidFill>
              </a:rPr>
              <a:t>Industrial </a:t>
            </a:r>
            <a:r>
              <a:rPr lang="da-DK" b="1" dirty="0" err="1" smtClean="0">
                <a:solidFill>
                  <a:srgbClr val="003741"/>
                </a:solidFill>
              </a:rPr>
              <a:t>Postdoc</a:t>
            </a:r>
            <a:r>
              <a:rPr lang="da-DK" b="1" dirty="0" smtClean="0">
                <a:solidFill>
                  <a:srgbClr val="003741"/>
                </a:solidFill>
              </a:rPr>
              <a:t> – </a:t>
            </a:r>
            <a:r>
              <a:rPr lang="da-DK" b="1" dirty="0" err="1" smtClean="0">
                <a:solidFill>
                  <a:srgbClr val="003741"/>
                </a:solidFill>
              </a:rPr>
              <a:t>funding</a:t>
            </a:r>
            <a:endParaRPr lang="da-DK" b="1" dirty="0">
              <a:solidFill>
                <a:srgbClr val="00374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97700" y="1777912"/>
            <a:ext cx="11147762" cy="28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400" dirty="0" smtClean="0"/>
              <a:t>An Industrial Postdoc student receives at least the same salary as a regular Postdoc student employed at an university</a:t>
            </a:r>
          </a:p>
          <a:p>
            <a:pPr>
              <a:spcAft>
                <a:spcPts val="400"/>
              </a:spcAft>
            </a:pPr>
            <a:endParaRPr lang="en-US" sz="2400" dirty="0"/>
          </a:p>
          <a:p>
            <a:pPr>
              <a:spcAft>
                <a:spcPts val="400"/>
              </a:spcAft>
            </a:pPr>
            <a:r>
              <a:rPr lang="en-US" sz="2400" b="1" dirty="0" smtClean="0"/>
              <a:t>Company: </a:t>
            </a:r>
            <a:r>
              <a:rPr lang="en-US" sz="2400" dirty="0" smtClean="0"/>
              <a:t>IFD grants salary subsidy of DKK </a:t>
            </a:r>
            <a:r>
              <a:rPr lang="en-US" sz="2400" b="1" dirty="0" smtClean="0"/>
              <a:t>22,000</a:t>
            </a:r>
            <a:r>
              <a:rPr lang="en-US" sz="2400" dirty="0" smtClean="0"/>
              <a:t>/month (max. 50% of expenses) plus DKK </a:t>
            </a:r>
            <a:r>
              <a:rPr lang="en-US" sz="2400" b="1" dirty="0" smtClean="0"/>
              <a:t>2,500</a:t>
            </a:r>
            <a:r>
              <a:rPr lang="en-US" sz="2400" dirty="0" smtClean="0"/>
              <a:t>/month in travelling subsidies</a:t>
            </a:r>
          </a:p>
          <a:p>
            <a:pPr>
              <a:spcAft>
                <a:spcPts val="400"/>
              </a:spcAft>
            </a:pPr>
            <a:endParaRPr lang="en-US" sz="2400" dirty="0"/>
          </a:p>
          <a:p>
            <a:pPr>
              <a:spcAft>
                <a:spcPts val="400"/>
              </a:spcAft>
            </a:pPr>
            <a:r>
              <a:rPr lang="en-US" sz="2400" b="1" dirty="0" smtClean="0"/>
              <a:t>University:</a:t>
            </a:r>
            <a:r>
              <a:rPr lang="en-US" sz="2400" dirty="0" smtClean="0"/>
              <a:t> IFD grants subsidy of DKK </a:t>
            </a:r>
            <a:r>
              <a:rPr lang="en-US" sz="2400" b="1" dirty="0" smtClean="0"/>
              <a:t>10,000/</a:t>
            </a:r>
            <a:r>
              <a:rPr lang="en-US" sz="2400" dirty="0" smtClean="0"/>
              <a:t>month (incl. overhead)</a:t>
            </a:r>
            <a:endParaRPr lang="en-US" sz="2400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5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700" y="659606"/>
            <a:ext cx="10609982" cy="467892"/>
          </a:xfrm>
        </p:spPr>
        <p:txBody>
          <a:bodyPr/>
          <a:lstStyle/>
          <a:p>
            <a:r>
              <a:rPr lang="da-DK" b="1" dirty="0" smtClean="0">
                <a:solidFill>
                  <a:srgbClr val="003741"/>
                </a:solidFill>
              </a:rPr>
              <a:t>Industrial </a:t>
            </a:r>
            <a:r>
              <a:rPr lang="da-DK" b="1" dirty="0" err="1" smtClean="0">
                <a:solidFill>
                  <a:srgbClr val="003741"/>
                </a:solidFill>
              </a:rPr>
              <a:t>PhD</a:t>
            </a:r>
            <a:r>
              <a:rPr lang="da-DK" b="1" dirty="0" smtClean="0">
                <a:solidFill>
                  <a:srgbClr val="003741"/>
                </a:solidFill>
              </a:rPr>
              <a:t> and </a:t>
            </a:r>
            <a:r>
              <a:rPr lang="da-DK" b="1" dirty="0" err="1" smtClean="0">
                <a:solidFill>
                  <a:srgbClr val="003741"/>
                </a:solidFill>
              </a:rPr>
              <a:t>Postdoc</a:t>
            </a:r>
            <a:r>
              <a:rPr lang="da-DK" b="1" dirty="0" smtClean="0">
                <a:solidFill>
                  <a:srgbClr val="003741"/>
                </a:solidFill>
              </a:rPr>
              <a:t>– </a:t>
            </a:r>
            <a:r>
              <a:rPr lang="da-DK" b="1" dirty="0" err="1" smtClean="0">
                <a:solidFill>
                  <a:srgbClr val="003741"/>
                </a:solidFill>
              </a:rPr>
              <a:t>evaluation</a:t>
            </a:r>
            <a:r>
              <a:rPr lang="da-DK" b="1" dirty="0" smtClean="0">
                <a:solidFill>
                  <a:srgbClr val="003741"/>
                </a:solidFill>
              </a:rPr>
              <a:t> procedure</a:t>
            </a:r>
            <a:endParaRPr lang="da-DK" b="1" dirty="0">
              <a:solidFill>
                <a:srgbClr val="003741"/>
              </a:solidFill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Rektangel 5"/>
          <p:cNvSpPr/>
          <p:nvPr/>
        </p:nvSpPr>
        <p:spPr>
          <a:xfrm>
            <a:off x="497700" y="1777912"/>
            <a:ext cx="1114776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400" dirty="0" smtClean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 </a:t>
            </a:r>
            <a:r>
              <a:rPr lang="en-US" sz="2400" dirty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assessed by the </a:t>
            </a:r>
            <a:r>
              <a:rPr lang="en-US" sz="2400" b="1" dirty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Researcher </a:t>
            </a:r>
            <a:r>
              <a:rPr lang="en-US" sz="2400" b="1" dirty="0" smtClean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</a:p>
          <a:p>
            <a:pPr>
              <a:spcAft>
                <a:spcPts val="400"/>
              </a:spcAft>
            </a:pPr>
            <a:endParaRPr lang="en-US" sz="2400" dirty="0" smtClean="0">
              <a:solidFill>
                <a:srgbClr val="003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2400" dirty="0" smtClean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Consists </a:t>
            </a:r>
            <a:r>
              <a:rPr lang="en-US" sz="2400" dirty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b="1" dirty="0" smtClean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21-28 </a:t>
            </a:r>
            <a:r>
              <a:rPr lang="en-US" sz="2400" b="1" dirty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researcher </a:t>
            </a:r>
            <a:r>
              <a:rPr lang="en-US" sz="2400" dirty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private and </a:t>
            </a:r>
            <a:r>
              <a:rPr lang="en-US" sz="2400" dirty="0" smtClean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2400" dirty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in a broad range of research </a:t>
            </a:r>
            <a:r>
              <a:rPr lang="en-US" sz="2400" dirty="0" smtClean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fields</a:t>
            </a:r>
          </a:p>
          <a:p>
            <a:pPr>
              <a:spcAft>
                <a:spcPts val="400"/>
              </a:spcAft>
            </a:pPr>
            <a:endParaRPr lang="en-US" sz="2400" dirty="0" smtClean="0">
              <a:solidFill>
                <a:srgbClr val="003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2400" b="1" dirty="0" smtClean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</a:t>
            </a:r>
            <a:r>
              <a:rPr lang="en-US" sz="2400" b="1" dirty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criteria: </a:t>
            </a:r>
            <a:endParaRPr lang="en-US" sz="2400" b="1" dirty="0" smtClean="0">
              <a:solidFill>
                <a:srgbClr val="003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sz="2400" dirty="0" smtClean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quality of the idea</a:t>
            </a:r>
          </a:p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sz="2400" dirty="0" smtClean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marL="457200" indent="-457200">
              <a:spcAft>
                <a:spcPts val="400"/>
              </a:spcAft>
              <a:buAutoNum type="arabicPeriod"/>
            </a:pPr>
            <a:r>
              <a:rPr lang="en-US" sz="2400" dirty="0" smtClean="0">
                <a:solidFill>
                  <a:srgbClr val="0037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in execution </a:t>
            </a:r>
          </a:p>
          <a:p>
            <a:pPr>
              <a:spcAft>
                <a:spcPts val="400"/>
              </a:spcAft>
            </a:pPr>
            <a:endParaRPr lang="en-US" sz="2400" dirty="0" smtClean="0">
              <a:solidFill>
                <a:srgbClr val="003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400"/>
              </a:spcAft>
              <a:buAutoNum type="arabicPeriod"/>
            </a:pPr>
            <a:endParaRPr lang="en-US" sz="2400" dirty="0">
              <a:solidFill>
                <a:srgbClr val="0037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Themes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4"/>
          </p:nvPr>
        </p:nvSpPr>
        <p:spPr>
          <a:xfrm>
            <a:off x="780415" y="2050097"/>
            <a:ext cx="10613633" cy="372658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According to the </a:t>
            </a:r>
            <a:r>
              <a:rPr lang="en-US" sz="2000" b="1" dirty="0">
                <a:solidFill>
                  <a:schemeClr val="tx1"/>
                </a:solidFill>
              </a:rPr>
              <a:t>political agreement on the allocation of the research reserve </a:t>
            </a:r>
            <a:r>
              <a:rPr lang="en-US" sz="2000" b="1">
                <a:solidFill>
                  <a:schemeClr val="tx1"/>
                </a:solidFill>
              </a:rPr>
              <a:t>for </a:t>
            </a:r>
            <a:r>
              <a:rPr lang="en-US" sz="2000" b="1" smtClean="0">
                <a:solidFill>
                  <a:schemeClr val="tx1"/>
                </a:solidFill>
              </a:rPr>
              <a:t>2024 </a:t>
            </a:r>
            <a:r>
              <a:rPr lang="en-US" sz="2000" dirty="0">
                <a:solidFill>
                  <a:schemeClr val="tx1"/>
                </a:solidFill>
              </a:rPr>
              <a:t>Industrial Researcher projects must lie within the scope of one the following three topics </a:t>
            </a:r>
            <a:r>
              <a:rPr lang="en-US" sz="2000" dirty="0" smtClean="0">
                <a:solidFill>
                  <a:schemeClr val="tx1"/>
                </a:solidFill>
              </a:rPr>
              <a:t>in </a:t>
            </a:r>
            <a:r>
              <a:rPr lang="en-US" sz="2000" dirty="0">
                <a:solidFill>
                  <a:schemeClr val="tx1"/>
                </a:solidFill>
              </a:rPr>
              <a:t>order to eligible for funding by Innovation Fund Denmark: 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Green </a:t>
            </a:r>
            <a:r>
              <a:rPr lang="en-US" sz="2000" dirty="0">
                <a:solidFill>
                  <a:schemeClr val="tx1"/>
                </a:solidFill>
              </a:rPr>
              <a:t>research, technology and 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Life </a:t>
            </a:r>
            <a:r>
              <a:rPr lang="en-US" sz="2000" dirty="0">
                <a:solidFill>
                  <a:schemeClr val="tx1"/>
                </a:solidFill>
              </a:rPr>
              <a:t>science, health and welfare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Digitalisation</a:t>
            </a:r>
            <a:r>
              <a:rPr lang="en-US" sz="2000" dirty="0">
                <a:solidFill>
                  <a:schemeClr val="tx1"/>
                </a:solidFill>
              </a:rPr>
              <a:t>, technology and 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Funds not bound by themes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Greenland &amp; Faroe Islands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6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2"/>
          <p:cNvSpPr>
            <a:spLocks noGrp="1"/>
          </p:cNvSpPr>
          <p:nvPr>
            <p:ph sz="quarter" idx="14"/>
          </p:nvPr>
        </p:nvSpPr>
        <p:spPr>
          <a:xfrm>
            <a:off x="574054" y="2020289"/>
            <a:ext cx="5106899" cy="3897715"/>
          </a:xfrm>
        </p:spPr>
        <p:txBody>
          <a:bodyPr>
            <a:normAutofit/>
          </a:bodyPr>
          <a:lstStyle/>
          <a:p>
            <a:r>
              <a:rPr lang="da-DK" sz="2400" dirty="0" err="1" smtClean="0">
                <a:solidFill>
                  <a:srgbClr val="003741"/>
                </a:solidFill>
              </a:rPr>
              <a:t>Both</a:t>
            </a:r>
            <a:r>
              <a:rPr lang="da-DK" sz="2400" dirty="0" smtClean="0">
                <a:solidFill>
                  <a:srgbClr val="003741"/>
                </a:solidFill>
              </a:rPr>
              <a:t> programmes </a:t>
            </a:r>
            <a:r>
              <a:rPr lang="da-DK" sz="2400" dirty="0" err="1" smtClean="0">
                <a:solidFill>
                  <a:srgbClr val="003741"/>
                </a:solidFill>
              </a:rPr>
              <a:t>involve</a:t>
            </a:r>
            <a:r>
              <a:rPr lang="da-DK" sz="2400" dirty="0" smtClean="0">
                <a:solidFill>
                  <a:srgbClr val="003741"/>
                </a:solidFill>
              </a:rPr>
              <a:t> a </a:t>
            </a:r>
            <a:r>
              <a:rPr lang="da-DK" sz="2400" b="1" dirty="0" err="1" smtClean="0">
                <a:solidFill>
                  <a:srgbClr val="003741"/>
                </a:solidFill>
              </a:rPr>
              <a:t>scientist</a:t>
            </a:r>
            <a:r>
              <a:rPr lang="da-DK" sz="2400" dirty="0" smtClean="0">
                <a:solidFill>
                  <a:srgbClr val="003741"/>
                </a:solidFill>
              </a:rPr>
              <a:t>, a </a:t>
            </a:r>
            <a:r>
              <a:rPr lang="da-DK" sz="2400" b="1" dirty="0" err="1" smtClean="0">
                <a:solidFill>
                  <a:srgbClr val="003741"/>
                </a:solidFill>
              </a:rPr>
              <a:t>company</a:t>
            </a:r>
            <a:r>
              <a:rPr lang="da-DK" sz="2400" dirty="0" smtClean="0">
                <a:solidFill>
                  <a:srgbClr val="003741"/>
                </a:solidFill>
              </a:rPr>
              <a:t>, and a </a:t>
            </a:r>
            <a:r>
              <a:rPr lang="da-DK" sz="2400" b="1" dirty="0" err="1" smtClean="0">
                <a:solidFill>
                  <a:srgbClr val="003741"/>
                </a:solidFill>
              </a:rPr>
              <a:t>university</a:t>
            </a:r>
            <a:r>
              <a:rPr lang="da-DK" sz="2400" dirty="0" smtClean="0">
                <a:solidFill>
                  <a:srgbClr val="003741"/>
                </a:solidFill>
              </a:rPr>
              <a:t>/</a:t>
            </a:r>
            <a:r>
              <a:rPr lang="da-DK" sz="2400" dirty="0" err="1" smtClean="0">
                <a:solidFill>
                  <a:srgbClr val="003741"/>
                </a:solidFill>
              </a:rPr>
              <a:t>scientific</a:t>
            </a:r>
            <a:r>
              <a:rPr lang="da-DK" sz="2400" dirty="0" smtClean="0">
                <a:solidFill>
                  <a:srgbClr val="003741"/>
                </a:solidFill>
              </a:rPr>
              <a:t> institution.</a:t>
            </a:r>
          </a:p>
          <a:p>
            <a:endParaRPr lang="da-DK" sz="2400" dirty="0">
              <a:solidFill>
                <a:srgbClr val="003741"/>
              </a:solidFill>
            </a:endParaRPr>
          </a:p>
          <a:p>
            <a:r>
              <a:rPr lang="da-DK" sz="2400" dirty="0" smtClean="0">
                <a:solidFill>
                  <a:srgbClr val="003741"/>
                </a:solidFill>
              </a:rPr>
              <a:t>The </a:t>
            </a:r>
            <a:r>
              <a:rPr lang="da-DK" sz="2400" dirty="0" err="1" smtClean="0">
                <a:solidFill>
                  <a:srgbClr val="003741"/>
                </a:solidFill>
              </a:rPr>
              <a:t>scientist</a:t>
            </a:r>
            <a:r>
              <a:rPr lang="da-DK" sz="2400" dirty="0" smtClean="0">
                <a:solidFill>
                  <a:srgbClr val="003741"/>
                </a:solidFill>
              </a:rPr>
              <a:t> </a:t>
            </a:r>
            <a:r>
              <a:rPr lang="da-DK" sz="2400" dirty="0" err="1" smtClean="0">
                <a:solidFill>
                  <a:srgbClr val="003741"/>
                </a:solidFill>
              </a:rPr>
              <a:t>works</a:t>
            </a:r>
            <a:r>
              <a:rPr lang="da-DK" sz="2400" dirty="0" smtClean="0">
                <a:solidFill>
                  <a:srgbClr val="003741"/>
                </a:solidFill>
              </a:rPr>
              <a:t> on a research </a:t>
            </a:r>
            <a:r>
              <a:rPr lang="da-DK" sz="2400" dirty="0" err="1" smtClean="0">
                <a:solidFill>
                  <a:srgbClr val="003741"/>
                </a:solidFill>
              </a:rPr>
              <a:t>project</a:t>
            </a:r>
            <a:r>
              <a:rPr lang="da-DK" sz="2400" dirty="0" smtClean="0">
                <a:solidFill>
                  <a:srgbClr val="003741"/>
                </a:solidFill>
              </a:rPr>
              <a:t> </a:t>
            </a:r>
            <a:r>
              <a:rPr lang="da-DK" sz="2400" dirty="0" err="1" smtClean="0">
                <a:solidFill>
                  <a:srgbClr val="003741"/>
                </a:solidFill>
              </a:rPr>
              <a:t>that</a:t>
            </a:r>
            <a:r>
              <a:rPr lang="da-DK" sz="2400" dirty="0" smtClean="0">
                <a:solidFill>
                  <a:srgbClr val="003741"/>
                </a:solidFill>
              </a:rPr>
              <a:t> is of </a:t>
            </a:r>
            <a:r>
              <a:rPr lang="da-DK" sz="2400" dirty="0" err="1" smtClean="0">
                <a:solidFill>
                  <a:srgbClr val="003741"/>
                </a:solidFill>
              </a:rPr>
              <a:t>benefit</a:t>
            </a:r>
            <a:r>
              <a:rPr lang="da-DK" sz="2400" dirty="0" smtClean="0">
                <a:solidFill>
                  <a:srgbClr val="003741"/>
                </a:solidFill>
              </a:rPr>
              <a:t>/</a:t>
            </a:r>
            <a:r>
              <a:rPr lang="da-DK" sz="2400" dirty="0" err="1" smtClean="0">
                <a:solidFill>
                  <a:srgbClr val="003741"/>
                </a:solidFill>
              </a:rPr>
              <a:t>interest</a:t>
            </a:r>
            <a:r>
              <a:rPr lang="da-DK" sz="2400" dirty="0" smtClean="0">
                <a:solidFill>
                  <a:srgbClr val="003741"/>
                </a:solidFill>
              </a:rPr>
              <a:t> </a:t>
            </a:r>
            <a:br>
              <a:rPr lang="da-DK" sz="2400" dirty="0" smtClean="0">
                <a:solidFill>
                  <a:srgbClr val="003741"/>
                </a:solidFill>
              </a:rPr>
            </a:br>
            <a:r>
              <a:rPr lang="da-DK" sz="2400" dirty="0" smtClean="0">
                <a:solidFill>
                  <a:srgbClr val="003741"/>
                </a:solidFill>
              </a:rPr>
              <a:t>for all </a:t>
            </a:r>
            <a:r>
              <a:rPr lang="da-DK" sz="2400" dirty="0" err="1" smtClean="0">
                <a:solidFill>
                  <a:srgbClr val="003741"/>
                </a:solidFill>
              </a:rPr>
              <a:t>involved</a:t>
            </a:r>
            <a:r>
              <a:rPr lang="da-DK" sz="2400" dirty="0" smtClean="0">
                <a:solidFill>
                  <a:srgbClr val="003741"/>
                </a:solidFill>
              </a:rPr>
              <a:t> parties.</a:t>
            </a:r>
          </a:p>
          <a:p>
            <a:endParaRPr lang="da-DK" sz="2400" dirty="0" smtClean="0">
              <a:solidFill>
                <a:srgbClr val="003741"/>
              </a:solidFill>
            </a:endParaRPr>
          </a:p>
          <a:p>
            <a:r>
              <a:rPr lang="da-DK" sz="2400" dirty="0" smtClean="0">
                <a:solidFill>
                  <a:srgbClr val="003741"/>
                </a:solidFill>
              </a:rPr>
              <a:t>Budget: 150 mio. DKK/</a:t>
            </a:r>
            <a:r>
              <a:rPr lang="da-DK" sz="2400" dirty="0" err="1" smtClean="0">
                <a:solidFill>
                  <a:srgbClr val="003741"/>
                </a:solidFill>
              </a:rPr>
              <a:t>year</a:t>
            </a:r>
            <a:endParaRPr lang="da-DK" sz="2400" dirty="0" smtClean="0">
              <a:solidFill>
                <a:srgbClr val="003741"/>
              </a:solidFill>
            </a:endParaRPr>
          </a:p>
          <a:p>
            <a:pPr marL="555514" lvl="1"/>
            <a:endParaRPr lang="da-DK" sz="2400" dirty="0" smtClean="0">
              <a:solidFill>
                <a:srgbClr val="003741"/>
              </a:solidFill>
            </a:endParaRPr>
          </a:p>
          <a:p>
            <a:pPr marL="555514" lvl="1"/>
            <a:endParaRPr lang="da-DK" sz="2400" dirty="0" smtClean="0">
              <a:solidFill>
                <a:srgbClr val="003741"/>
              </a:solidFill>
            </a:endParaRPr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963" y="1799605"/>
            <a:ext cx="6106044" cy="4118399"/>
          </a:xfrm>
          <a:prstGeom prst="rect">
            <a:avLst/>
          </a:prstGeom>
        </p:spPr>
      </p:pic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97700" y="659606"/>
            <a:ext cx="10609982" cy="467892"/>
          </a:xfrm>
        </p:spPr>
        <p:txBody>
          <a:bodyPr/>
          <a:lstStyle/>
          <a:p>
            <a:r>
              <a:rPr lang="da-DK" b="1" dirty="0" smtClean="0">
                <a:solidFill>
                  <a:srgbClr val="003741"/>
                </a:solidFill>
              </a:rPr>
              <a:t>Industrial Researcher programme</a:t>
            </a:r>
            <a:endParaRPr lang="da-DK" b="1" dirty="0">
              <a:solidFill>
                <a:srgbClr val="0037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9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Purpose of the programme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4"/>
          </p:nvPr>
        </p:nvSpPr>
        <p:spPr>
          <a:xfrm>
            <a:off x="792290" y="2148977"/>
            <a:ext cx="10613633" cy="3726587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da-DK" sz="2400" dirty="0" err="1">
                <a:solidFill>
                  <a:schemeClr val="tx1"/>
                </a:solidFill>
                <a:latin typeface="+mn-lt"/>
                <a:cs typeface="+mn-cs"/>
              </a:rPr>
              <a:t>Develop</a:t>
            </a:r>
            <a:r>
              <a:rPr lang="da-DK" sz="2400" dirty="0">
                <a:solidFill>
                  <a:schemeClr val="tx1"/>
                </a:solidFill>
                <a:latin typeface="+mn-lt"/>
                <a:cs typeface="+mn-cs"/>
              </a:rPr>
              <a:t> research </a:t>
            </a:r>
            <a:r>
              <a:rPr lang="da-DK" sz="2400" dirty="0" smtClean="0">
                <a:solidFill>
                  <a:schemeClr val="tx1"/>
                </a:solidFill>
                <a:latin typeface="+mn-lt"/>
                <a:cs typeface="+mn-cs"/>
              </a:rPr>
              <a:t>talents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da-DK" sz="24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tx1"/>
                </a:solidFill>
                <a:latin typeface="+mn-lt"/>
                <a:cs typeface="+mn-cs"/>
              </a:rPr>
              <a:t>Connect </a:t>
            </a:r>
            <a:r>
              <a:rPr lang="da-DK" sz="2400" dirty="0" err="1" smtClean="0">
                <a:solidFill>
                  <a:schemeClr val="tx1"/>
                </a:solidFill>
                <a:latin typeface="+mn-lt"/>
                <a:cs typeface="+mn-cs"/>
              </a:rPr>
              <a:t>industry</a:t>
            </a:r>
            <a:r>
              <a:rPr lang="da-DK" sz="24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da-DK" sz="2400" dirty="0">
                <a:solidFill>
                  <a:schemeClr val="tx1"/>
                </a:solidFill>
                <a:latin typeface="+mn-lt"/>
                <a:cs typeface="+mn-cs"/>
              </a:rPr>
              <a:t>and research </a:t>
            </a:r>
            <a:r>
              <a:rPr lang="da-DK" sz="2400" dirty="0" smtClean="0">
                <a:solidFill>
                  <a:schemeClr val="tx1"/>
                </a:solidFill>
                <a:latin typeface="+mn-lt"/>
                <a:cs typeface="+mn-cs"/>
              </a:rPr>
              <a:t>institutions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da-DK" sz="24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da-DK" sz="2400" dirty="0" err="1">
                <a:solidFill>
                  <a:schemeClr val="tx1"/>
                </a:solidFill>
                <a:latin typeface="+mn-lt"/>
                <a:cs typeface="+mn-cs"/>
              </a:rPr>
              <a:t>Contribute</a:t>
            </a:r>
            <a:r>
              <a:rPr lang="da-DK" sz="2400" dirty="0">
                <a:solidFill>
                  <a:schemeClr val="tx1"/>
                </a:solidFill>
                <a:latin typeface="+mn-lt"/>
                <a:cs typeface="+mn-cs"/>
              </a:rPr>
              <a:t> to business </a:t>
            </a:r>
            <a:r>
              <a:rPr lang="da-DK" sz="2400" dirty="0" err="1">
                <a:solidFill>
                  <a:schemeClr val="tx1"/>
                </a:solidFill>
                <a:latin typeface="+mn-lt"/>
                <a:cs typeface="+mn-cs"/>
              </a:rPr>
              <a:t>oriented</a:t>
            </a:r>
            <a:r>
              <a:rPr lang="da-DK" sz="2400" dirty="0">
                <a:solidFill>
                  <a:schemeClr val="tx1"/>
                </a:solidFill>
                <a:latin typeface="+mn-lt"/>
                <a:cs typeface="+mn-cs"/>
              </a:rPr>
              <a:t> research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0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92103" y="693683"/>
            <a:ext cx="10613820" cy="505468"/>
          </a:xfrm>
        </p:spPr>
        <p:txBody>
          <a:bodyPr/>
          <a:lstStyle/>
          <a:p>
            <a:r>
              <a:rPr lang="en-GB" b="1" dirty="0" smtClean="0"/>
              <a:t>Industrial PhD – </a:t>
            </a:r>
            <a:r>
              <a:rPr lang="en-GB" b="1" dirty="0"/>
              <a:t>b</a:t>
            </a:r>
            <a:r>
              <a:rPr lang="en-GB" b="1" dirty="0" smtClean="0"/>
              <a:t>asic setup</a:t>
            </a:r>
            <a:endParaRPr lang="en-GB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792103" y="1797315"/>
            <a:ext cx="4989405" cy="348422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1878" algn="l"/>
              </a:tabLst>
            </a:pPr>
            <a:r>
              <a:rPr lang="en-US" sz="2400" dirty="0"/>
              <a:t>3-year industrial research project and PhD education </a:t>
            </a:r>
            <a:endParaRPr lang="en-US" sz="2400" dirty="0" smtClean="0"/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1878" algn="l"/>
              </a:tabLst>
            </a:pPr>
            <a:r>
              <a:rPr lang="en-US" sz="2400" dirty="0" smtClean="0"/>
              <a:t>Employment </a:t>
            </a:r>
            <a:r>
              <a:rPr lang="en-US" sz="2400" dirty="0"/>
              <a:t>in </a:t>
            </a:r>
            <a:r>
              <a:rPr lang="en-US" sz="2400" dirty="0" smtClean="0"/>
              <a:t>private/public </a:t>
            </a:r>
            <a:r>
              <a:rPr lang="en-US" sz="2400" dirty="0"/>
              <a:t>company in Denmark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1878" algn="l"/>
              </a:tabLst>
            </a:pPr>
            <a:r>
              <a:rPr lang="en-US" sz="2400" dirty="0"/>
              <a:t>Enrollment at a university anywhere in the </a:t>
            </a:r>
            <a:r>
              <a:rPr lang="en-US" sz="2400" dirty="0" smtClean="0"/>
              <a:t>world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1878" algn="l"/>
              </a:tabLst>
            </a:pPr>
            <a:r>
              <a:rPr lang="en-US" sz="2400" dirty="0" smtClean="0"/>
              <a:t>Two main supervisors: at university and company</a:t>
            </a:r>
            <a:endParaRPr lang="en-US" sz="2400" dirty="0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944" y="1551241"/>
            <a:ext cx="4656814" cy="3730296"/>
          </a:xfrm>
          <a:prstGeom prst="rect">
            <a:avLst/>
          </a:prstGeom>
        </p:spPr>
      </p:pic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234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700" y="659606"/>
            <a:ext cx="10609982" cy="467892"/>
          </a:xfrm>
        </p:spPr>
        <p:txBody>
          <a:bodyPr/>
          <a:lstStyle/>
          <a:p>
            <a:r>
              <a:rPr lang="da-DK" b="1" dirty="0" smtClean="0">
                <a:solidFill>
                  <a:srgbClr val="003741"/>
                </a:solidFill>
              </a:rPr>
              <a:t>Industrial </a:t>
            </a:r>
            <a:r>
              <a:rPr lang="da-DK" b="1" dirty="0" err="1" smtClean="0">
                <a:solidFill>
                  <a:srgbClr val="003741"/>
                </a:solidFill>
              </a:rPr>
              <a:t>PhD</a:t>
            </a:r>
            <a:r>
              <a:rPr lang="da-DK" b="1" dirty="0" smtClean="0">
                <a:solidFill>
                  <a:srgbClr val="003741"/>
                </a:solidFill>
              </a:rPr>
              <a:t> – grade </a:t>
            </a:r>
            <a:r>
              <a:rPr lang="da-DK" b="1" dirty="0" err="1" smtClean="0">
                <a:solidFill>
                  <a:srgbClr val="003741"/>
                </a:solidFill>
              </a:rPr>
              <a:t>requirements</a:t>
            </a:r>
            <a:endParaRPr lang="da-DK" b="1" dirty="0">
              <a:solidFill>
                <a:srgbClr val="00374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97700" y="1777912"/>
            <a:ext cx="1114776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400" b="1" dirty="0" smtClean="0"/>
              <a:t>As an Industrial PhD candidate you need to have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a master’s degree (120 ECTS)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a thesis grade of </a:t>
            </a:r>
            <a:r>
              <a:rPr lang="en-US" sz="2400" b="1" dirty="0" smtClean="0"/>
              <a:t>at least 10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Either a weighted grade average of</a:t>
            </a:r>
            <a:r>
              <a:rPr lang="en-US" sz="2400" b="1" dirty="0" smtClean="0"/>
              <a:t> 9.5 </a:t>
            </a:r>
            <a:r>
              <a:rPr lang="en-US" sz="2400" dirty="0" smtClean="0"/>
              <a:t>for your master’s degree alone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Or a weighted grade average of </a:t>
            </a:r>
            <a:r>
              <a:rPr lang="en-US" sz="2400" b="1" dirty="0" smtClean="0"/>
              <a:t>8.2</a:t>
            </a:r>
            <a:r>
              <a:rPr lang="en-US" sz="2400" dirty="0" smtClean="0"/>
              <a:t> for your bachelor’s and master’s degrees together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en-US" sz="2400" dirty="0"/>
          </a:p>
          <a:p>
            <a:pPr>
              <a:spcAft>
                <a:spcPts val="400"/>
              </a:spcAft>
            </a:pPr>
            <a:r>
              <a:rPr lang="en-US" sz="2400" b="1" dirty="0" smtClean="0"/>
              <a:t>Different rules apply for non-Danish educations. </a:t>
            </a:r>
            <a:r>
              <a:rPr lang="en-US" sz="2400" dirty="0" smtClean="0"/>
              <a:t>Read our guidelines for Industrial PhD.</a:t>
            </a:r>
            <a:endParaRPr lang="en-US" sz="2400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59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700" y="659606"/>
            <a:ext cx="10609982" cy="467892"/>
          </a:xfrm>
        </p:spPr>
        <p:txBody>
          <a:bodyPr/>
          <a:lstStyle/>
          <a:p>
            <a:r>
              <a:rPr lang="da-DK" b="1" dirty="0" smtClean="0">
                <a:solidFill>
                  <a:srgbClr val="003741"/>
                </a:solidFill>
              </a:rPr>
              <a:t>Industrial </a:t>
            </a:r>
            <a:r>
              <a:rPr lang="da-DK" b="1" dirty="0" err="1" smtClean="0">
                <a:solidFill>
                  <a:srgbClr val="003741"/>
                </a:solidFill>
              </a:rPr>
              <a:t>PhD</a:t>
            </a:r>
            <a:r>
              <a:rPr lang="da-DK" b="1" dirty="0" smtClean="0">
                <a:solidFill>
                  <a:srgbClr val="003741"/>
                </a:solidFill>
              </a:rPr>
              <a:t> – formal </a:t>
            </a:r>
            <a:r>
              <a:rPr lang="da-DK" b="1" dirty="0" err="1" smtClean="0">
                <a:solidFill>
                  <a:srgbClr val="003741"/>
                </a:solidFill>
              </a:rPr>
              <a:t>requirements</a:t>
            </a:r>
            <a:endParaRPr lang="da-DK" b="1" dirty="0">
              <a:solidFill>
                <a:srgbClr val="00374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97700" y="1777912"/>
            <a:ext cx="1114776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student </a:t>
            </a:r>
            <a:r>
              <a:rPr lang="en-US" sz="2000" dirty="0" smtClean="0"/>
              <a:t>has a </a:t>
            </a:r>
            <a:r>
              <a:rPr lang="en-US" sz="2000" b="1" dirty="0" smtClean="0"/>
              <a:t>master degree </a:t>
            </a:r>
            <a:r>
              <a:rPr lang="en-US" sz="2000" dirty="0" smtClean="0"/>
              <a:t>and meets IFD’s </a:t>
            </a:r>
            <a:r>
              <a:rPr lang="en-US" sz="2000" b="1" dirty="0" smtClean="0"/>
              <a:t>grade requirements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The student works </a:t>
            </a:r>
            <a:r>
              <a:rPr lang="en-US" sz="2000" b="1" dirty="0"/>
              <a:t>full-time</a:t>
            </a:r>
            <a:r>
              <a:rPr lang="en-US" sz="2000" dirty="0"/>
              <a:t> on </a:t>
            </a:r>
            <a:r>
              <a:rPr lang="en-US" sz="2000" dirty="0" smtClean="0"/>
              <a:t>PhD project/education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The student </a:t>
            </a:r>
            <a:r>
              <a:rPr lang="en-US" sz="2000" b="1" dirty="0" smtClean="0"/>
              <a:t>divides her/his working time </a:t>
            </a:r>
            <a:r>
              <a:rPr lang="en-US" sz="2000" dirty="0" smtClean="0"/>
              <a:t>between the company and the university, and works on the same project both places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The university is </a:t>
            </a:r>
            <a:r>
              <a:rPr lang="en-US" sz="2000" b="1" dirty="0" smtClean="0"/>
              <a:t>officially authorized to assign PhD degrees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The company </a:t>
            </a:r>
            <a:r>
              <a:rPr lang="en-US" sz="2000" dirty="0" smtClean="0"/>
              <a:t>can be either private or public </a:t>
            </a:r>
          </a:p>
          <a:p>
            <a:pPr marL="800100" lvl="1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Public companies cannot have permanent research activities within the research area</a:t>
            </a:r>
            <a:endParaRPr lang="en-US" sz="2000" dirty="0" smtClean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7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700" y="659606"/>
            <a:ext cx="10609982" cy="467892"/>
          </a:xfrm>
        </p:spPr>
        <p:txBody>
          <a:bodyPr/>
          <a:lstStyle/>
          <a:p>
            <a:r>
              <a:rPr lang="da-DK" b="1" dirty="0" smtClean="0">
                <a:solidFill>
                  <a:srgbClr val="003741"/>
                </a:solidFill>
              </a:rPr>
              <a:t>Industrial </a:t>
            </a:r>
            <a:r>
              <a:rPr lang="da-DK" b="1" dirty="0" err="1" smtClean="0">
                <a:solidFill>
                  <a:srgbClr val="003741"/>
                </a:solidFill>
              </a:rPr>
              <a:t>PhD</a:t>
            </a:r>
            <a:r>
              <a:rPr lang="da-DK" b="1" dirty="0" smtClean="0">
                <a:solidFill>
                  <a:srgbClr val="003741"/>
                </a:solidFill>
              </a:rPr>
              <a:t> – </a:t>
            </a:r>
            <a:r>
              <a:rPr lang="da-DK" b="1" dirty="0" err="1" smtClean="0">
                <a:solidFill>
                  <a:srgbClr val="003741"/>
                </a:solidFill>
              </a:rPr>
              <a:t>funding</a:t>
            </a:r>
            <a:endParaRPr lang="da-DK" b="1" dirty="0">
              <a:solidFill>
                <a:srgbClr val="00374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97700" y="1777912"/>
            <a:ext cx="11147762" cy="28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400" dirty="0" smtClean="0"/>
              <a:t>An Industrial PhD student receives at least the same salary as a regular PhD student employed at an university</a:t>
            </a:r>
          </a:p>
          <a:p>
            <a:pPr>
              <a:spcAft>
                <a:spcPts val="400"/>
              </a:spcAft>
            </a:pPr>
            <a:endParaRPr lang="en-US" sz="2400" dirty="0"/>
          </a:p>
          <a:p>
            <a:pPr>
              <a:spcAft>
                <a:spcPts val="400"/>
              </a:spcAft>
            </a:pPr>
            <a:r>
              <a:rPr lang="en-US" sz="2400" b="1" dirty="0" smtClean="0"/>
              <a:t>Company: </a:t>
            </a:r>
            <a:r>
              <a:rPr lang="en-US" sz="2400" dirty="0" smtClean="0"/>
              <a:t>IFD grants salary subsidy of DKK </a:t>
            </a:r>
            <a:r>
              <a:rPr lang="en-US" sz="2400" b="1" dirty="0" smtClean="0"/>
              <a:t>17,000</a:t>
            </a:r>
            <a:r>
              <a:rPr lang="en-US" sz="2400" dirty="0" smtClean="0"/>
              <a:t>/month (max. 50% of expenses) plus DKK </a:t>
            </a:r>
            <a:r>
              <a:rPr lang="en-US" sz="2400" b="1" dirty="0" smtClean="0"/>
              <a:t>100,000</a:t>
            </a:r>
            <a:r>
              <a:rPr lang="en-US" sz="2400" dirty="0" smtClean="0"/>
              <a:t> in travelling subsidies</a:t>
            </a:r>
          </a:p>
          <a:p>
            <a:pPr>
              <a:spcAft>
                <a:spcPts val="400"/>
              </a:spcAft>
            </a:pPr>
            <a:endParaRPr lang="en-US" sz="2400" dirty="0"/>
          </a:p>
          <a:p>
            <a:pPr>
              <a:spcAft>
                <a:spcPts val="400"/>
              </a:spcAft>
            </a:pPr>
            <a:r>
              <a:rPr lang="en-US" sz="2400" b="1" dirty="0" smtClean="0"/>
              <a:t>University:</a:t>
            </a:r>
            <a:r>
              <a:rPr lang="en-US" sz="2400" dirty="0" smtClean="0"/>
              <a:t> IFD grants subsidy of DKK </a:t>
            </a:r>
            <a:r>
              <a:rPr lang="en-US" sz="2400" b="1" dirty="0" smtClean="0"/>
              <a:t>360,000</a:t>
            </a:r>
            <a:r>
              <a:rPr lang="en-US" sz="2400" dirty="0" smtClean="0"/>
              <a:t> in total (incl. overhead)</a:t>
            </a:r>
            <a:endParaRPr lang="en-US" sz="2400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5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92103" y="693683"/>
            <a:ext cx="10613820" cy="505468"/>
          </a:xfrm>
        </p:spPr>
        <p:txBody>
          <a:bodyPr/>
          <a:lstStyle/>
          <a:p>
            <a:r>
              <a:rPr lang="en-GB" b="1" dirty="0" smtClean="0"/>
              <a:t>Industrial Postdoc – </a:t>
            </a:r>
            <a:r>
              <a:rPr lang="en-GB" b="1" dirty="0"/>
              <a:t>b</a:t>
            </a:r>
            <a:r>
              <a:rPr lang="en-GB" b="1" dirty="0" smtClean="0"/>
              <a:t>asic setup</a:t>
            </a:r>
            <a:endParaRPr lang="en-GB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792103" y="1797315"/>
            <a:ext cx="4989405" cy="3484222"/>
          </a:xfrm>
        </p:spPr>
        <p:txBody>
          <a:bodyPr>
            <a:normAutofit fontScale="92500"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1878" algn="l"/>
              </a:tabLst>
            </a:pPr>
            <a:r>
              <a:rPr lang="en-US" sz="2400" dirty="0"/>
              <a:t>1</a:t>
            </a:r>
            <a:r>
              <a:rPr lang="en-US" sz="2400" dirty="0" smtClean="0"/>
              <a:t> to 3-year </a:t>
            </a:r>
            <a:r>
              <a:rPr lang="en-US" sz="2400" dirty="0"/>
              <a:t>industrial research project </a:t>
            </a:r>
            <a:endParaRPr lang="en-US" sz="2400" dirty="0" smtClean="0"/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1878" algn="l"/>
              </a:tabLst>
            </a:pPr>
            <a:r>
              <a:rPr lang="en-US" sz="2400" dirty="0" smtClean="0"/>
              <a:t>Employment </a:t>
            </a:r>
            <a:r>
              <a:rPr lang="en-US" sz="2400" dirty="0"/>
              <a:t>in </a:t>
            </a:r>
            <a:r>
              <a:rPr lang="en-US" sz="2400" dirty="0" smtClean="0"/>
              <a:t>private/public </a:t>
            </a:r>
            <a:r>
              <a:rPr lang="en-US" sz="2400" dirty="0"/>
              <a:t>company in Denmark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1878" algn="l"/>
              </a:tabLst>
            </a:pPr>
            <a:r>
              <a:rPr lang="en-US" sz="2400" dirty="0"/>
              <a:t>Enrollment at a university anywhere in the </a:t>
            </a:r>
            <a:r>
              <a:rPr lang="en-US" sz="2400" dirty="0" smtClean="0"/>
              <a:t>world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1878" algn="l"/>
              </a:tabLst>
            </a:pPr>
            <a:r>
              <a:rPr lang="en-US" sz="2400" dirty="0" smtClean="0"/>
              <a:t>Two main supervisors: at university and company</a:t>
            </a:r>
            <a:endParaRPr lang="en-US" sz="2400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24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700" y="659606"/>
            <a:ext cx="10609982" cy="467892"/>
          </a:xfrm>
        </p:spPr>
        <p:txBody>
          <a:bodyPr/>
          <a:lstStyle/>
          <a:p>
            <a:r>
              <a:rPr lang="da-DK" b="1" dirty="0" smtClean="0">
                <a:solidFill>
                  <a:srgbClr val="003741"/>
                </a:solidFill>
              </a:rPr>
              <a:t>Industrial </a:t>
            </a:r>
            <a:r>
              <a:rPr lang="da-DK" b="1" dirty="0" err="1" smtClean="0">
                <a:solidFill>
                  <a:srgbClr val="003741"/>
                </a:solidFill>
              </a:rPr>
              <a:t>Postdoc</a:t>
            </a:r>
            <a:r>
              <a:rPr lang="da-DK" b="1" dirty="0" smtClean="0">
                <a:solidFill>
                  <a:srgbClr val="003741"/>
                </a:solidFill>
              </a:rPr>
              <a:t> – formal </a:t>
            </a:r>
            <a:r>
              <a:rPr lang="da-DK" b="1" dirty="0" err="1" smtClean="0">
                <a:solidFill>
                  <a:srgbClr val="003741"/>
                </a:solidFill>
              </a:rPr>
              <a:t>requirements</a:t>
            </a:r>
            <a:endParaRPr lang="da-DK" b="1" dirty="0">
              <a:solidFill>
                <a:srgbClr val="00374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97700" y="1777912"/>
            <a:ext cx="1114776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student </a:t>
            </a:r>
            <a:r>
              <a:rPr lang="en-US" sz="2400" dirty="0" smtClean="0"/>
              <a:t>has a </a:t>
            </a:r>
            <a:r>
              <a:rPr lang="en-US" sz="2400" b="1" dirty="0" err="1" smtClean="0"/>
              <a:t>Phd</a:t>
            </a:r>
            <a:r>
              <a:rPr lang="en-US" sz="2400" b="1" dirty="0" smtClean="0"/>
              <a:t> degree</a:t>
            </a:r>
          </a:p>
          <a:p>
            <a:pPr>
              <a:spcAft>
                <a:spcPts val="400"/>
              </a:spcAft>
            </a:pPr>
            <a:endParaRPr lang="en-US" sz="2400" dirty="0" smtClean="0"/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The postdoc works </a:t>
            </a:r>
            <a:r>
              <a:rPr lang="en-US" sz="2400" b="1" dirty="0"/>
              <a:t>full-time</a:t>
            </a:r>
            <a:r>
              <a:rPr lang="en-US" sz="2400" dirty="0"/>
              <a:t> on </a:t>
            </a:r>
            <a:r>
              <a:rPr lang="en-US" sz="2400" dirty="0" smtClean="0"/>
              <a:t>the project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The postdoc </a:t>
            </a:r>
            <a:r>
              <a:rPr lang="en-US" sz="2400" b="1" dirty="0" smtClean="0"/>
              <a:t>divides her/his working time </a:t>
            </a:r>
            <a:r>
              <a:rPr lang="en-US" sz="2400" dirty="0" smtClean="0"/>
              <a:t>between the company and the university, and works on the same project both places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The company can </a:t>
            </a:r>
            <a:r>
              <a:rPr lang="en-US" sz="2400" b="1" dirty="0" smtClean="0"/>
              <a:t>carry the project economically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5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Innovationsfonden">
      <a:dk1>
        <a:srgbClr val="003741"/>
      </a:dk1>
      <a:lt1>
        <a:srgbClr val="FFFFFF"/>
      </a:lt1>
      <a:dk2>
        <a:srgbClr val="96EBF0"/>
      </a:dk2>
      <a:lt2>
        <a:srgbClr val="87A5A0"/>
      </a:lt2>
      <a:accent1>
        <a:srgbClr val="3CA5F5"/>
      </a:accent1>
      <a:accent2>
        <a:srgbClr val="3CDCA5"/>
      </a:accent2>
      <a:accent3>
        <a:srgbClr val="FFEB78"/>
      </a:accent3>
      <a:accent4>
        <a:srgbClr val="FF6E82"/>
      </a:accent4>
      <a:accent5>
        <a:srgbClr val="AA968C"/>
      </a:accent5>
      <a:accent6>
        <a:srgbClr val="FF734B"/>
      </a:accent6>
      <a:hlink>
        <a:srgbClr val="003741"/>
      </a:hlink>
      <a:folHlink>
        <a:srgbClr val="87A5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novationsfonden">
  <a:themeElements>
    <a:clrScheme name="Innovationsfonden">
      <a:dk1>
        <a:srgbClr val="1E4148"/>
      </a:dk1>
      <a:lt1>
        <a:sysClr val="window" lastClr="FFFFFF"/>
      </a:lt1>
      <a:dk2>
        <a:srgbClr val="00A6AA"/>
      </a:dk2>
      <a:lt2>
        <a:srgbClr val="D2D9DA"/>
      </a:lt2>
      <a:accent1>
        <a:srgbClr val="6E6E5A"/>
      </a:accent1>
      <a:accent2>
        <a:srgbClr val="BE0000"/>
      </a:accent2>
      <a:accent3>
        <a:srgbClr val="00A6AA"/>
      </a:accent3>
      <a:accent4>
        <a:srgbClr val="0064AA"/>
      </a:accent4>
      <a:accent5>
        <a:srgbClr val="5EBD4F"/>
      </a:accent5>
      <a:accent6>
        <a:srgbClr val="AAC924"/>
      </a:accent6>
      <a:hlink>
        <a:srgbClr val="0000FF"/>
      </a:hlink>
      <a:folHlink>
        <a:srgbClr val="800080"/>
      </a:folHlink>
    </a:clrScheme>
    <a:fontScheme name="Innovationsfonden">
      <a:majorFont>
        <a:latin typeface="Ubuntu"/>
        <a:ea typeface=""/>
        <a:cs typeface=""/>
      </a:majorFont>
      <a:minorFont>
        <a:latin typeface="Ubuntu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A6AA"/>
        </a:solidFill>
        <a:ln w="9525">
          <a:solidFill>
            <a:srgbClr val="00A6AA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noProof="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611</Words>
  <Application>Microsoft Office PowerPoint</Application>
  <PresentationFormat>Widescreen</PresentationFormat>
  <Paragraphs>103</Paragraphs>
  <Slides>12</Slides>
  <Notes>6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2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21" baseType="lpstr">
      <vt:lpstr>Arial</vt:lpstr>
      <vt:lpstr>Calibri</vt:lpstr>
      <vt:lpstr>HelveticaNeueLT Std Lt Cn</vt:lpstr>
      <vt:lpstr>Times New Roman</vt:lpstr>
      <vt:lpstr>Ubuntu</vt:lpstr>
      <vt:lpstr>Wingdings</vt:lpstr>
      <vt:lpstr>Office-tema</vt:lpstr>
      <vt:lpstr>Innovationsfonden</vt:lpstr>
      <vt:lpstr>think-cell Slide</vt:lpstr>
      <vt:lpstr>IFD’s Industrial Researcher programme</vt:lpstr>
      <vt:lpstr>Industrial Researcher programme</vt:lpstr>
      <vt:lpstr>Purpose of the programme</vt:lpstr>
      <vt:lpstr>Industrial PhD – basic setup</vt:lpstr>
      <vt:lpstr>Industrial PhD – grade requirements</vt:lpstr>
      <vt:lpstr>Industrial PhD – formal requirements</vt:lpstr>
      <vt:lpstr>Industrial PhD – funding</vt:lpstr>
      <vt:lpstr>Industrial Postdoc – basic setup</vt:lpstr>
      <vt:lpstr>Industrial Postdoc – formal requirements</vt:lpstr>
      <vt:lpstr>Industrial Postdoc – funding</vt:lpstr>
      <vt:lpstr>Industrial PhD and Postdoc– evaluation procedure</vt:lpstr>
      <vt:lpstr>Themes</vt:lpstr>
    </vt:vector>
  </TitlesOfParts>
  <Company>I/S Amager Ressourcecenter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Hanne Skriver</dc:creator>
  <cp:lastModifiedBy>Kristine Henriksen</cp:lastModifiedBy>
  <cp:revision>221</cp:revision>
  <cp:lastPrinted>2019-10-08T13:30:45Z</cp:lastPrinted>
  <dcterms:created xsi:type="dcterms:W3CDTF">2019-05-27T07:06:15Z</dcterms:created>
  <dcterms:modified xsi:type="dcterms:W3CDTF">2024-01-30T13:08:07Z</dcterms:modified>
</cp:coreProperties>
</file>