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B3"/>
    <a:srgbClr val="565656"/>
    <a:srgbClr val="1F4A60"/>
    <a:srgbClr val="009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-138" y="-96"/>
      </p:cViewPr>
      <p:guideLst>
        <p:guide orient="horz" pos="3457"/>
        <p:guide orient="horz" pos="1466"/>
        <p:guide orient="horz" pos="1287"/>
        <p:guide pos="862"/>
        <p:guide pos="5329"/>
        <p:guide pos="3026"/>
        <p:guide pos="31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28D1-58D8-4EBA-AD4A-3097FCE67AD9}" type="datetimeFigureOut">
              <a:rPr lang="da-DK" smtClean="0"/>
              <a:t>16-11-2015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1502-756A-4244-B8CC-0FD4F7A5EFF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775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44515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8097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33704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8067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4712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1739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926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611560" y="2038153"/>
            <a:ext cx="8532007" cy="48224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8460000" y="2040924"/>
            <a:ext cx="683568" cy="48198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0"/>
            <a:ext cx="683568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0" y="2040924"/>
            <a:ext cx="683568" cy="4819847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2720891"/>
            <a:ext cx="6402625" cy="1981738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Overskrift 37pt skrives her</a:t>
            </a:r>
            <a:br>
              <a:rPr lang="da-DK" dirty="0" smtClean="0"/>
            </a:br>
            <a:r>
              <a:rPr lang="da-DK" dirty="0" smtClean="0"/>
              <a:t>i to eller flere linjer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101432"/>
            <a:ext cx="6400800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Underoverskrift 20pt skrives her i to linjer eller max tre linjer</a:t>
            </a:r>
          </a:p>
        </p:txBody>
      </p:sp>
      <p:sp>
        <p:nvSpPr>
          <p:cNvPr id="19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sp>
        <p:nvSpPr>
          <p:cNvPr id="17" name="Tekstfelt 4"/>
          <p:cNvSpPr txBox="1"/>
          <p:nvPr userDrawn="1"/>
        </p:nvSpPr>
        <p:spPr>
          <a:xfrm>
            <a:off x="1371600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rgbClr val="565656"/>
                </a:solidFill>
              </a:rPr>
              <a:t>Herlev og Gentofte Hospital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2" name="AutoShape 4"/>
          <p:cNvSpPr>
            <a:spLocks/>
          </p:cNvSpPr>
          <p:nvPr userDrawn="1"/>
        </p:nvSpPr>
        <p:spPr bwMode="gray">
          <a:xfrm>
            <a:off x="9291215" y="10191"/>
            <a:ext cx="1742691" cy="109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Indsæt hjælpelinjer til placering af objekter</a:t>
            </a:r>
          </a:p>
          <a:p>
            <a:pPr algn="l" eaLnBrk="1" hangingPunct="1">
              <a:spcBef>
                <a:spcPct val="0"/>
              </a:spcBef>
              <a:spcAft>
                <a:spcPts val="240"/>
              </a:spcAft>
              <a:buFontTx/>
              <a:buNone/>
              <a:defRPr/>
            </a:pPr>
            <a:r>
              <a: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Højreklik uden for slidet og vælg </a:t>
            </a:r>
            <a:r>
              <a: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Gitter og hjælpelinjer</a:t>
            </a:r>
          </a:p>
          <a:p>
            <a:pPr algn="l" eaLnBrk="1" hangingPunct="1">
              <a:spcBef>
                <a:spcPct val="0"/>
              </a:spcBef>
              <a:spcAft>
                <a:spcPts val="240"/>
              </a:spcAft>
              <a:buFontTx/>
              <a:buNone/>
              <a:defRPr/>
            </a:pPr>
            <a:r>
              <a: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Sæt kryds ved </a:t>
            </a:r>
            <a:r>
              <a: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Vis tegnehjælpelinjer på skærmen</a:t>
            </a:r>
          </a:p>
          <a:p>
            <a:pPr algn="l" eaLnBrk="1" hangingPunct="1">
              <a:spcBef>
                <a:spcPct val="0"/>
              </a:spcBef>
              <a:spcAft>
                <a:spcPts val="240"/>
              </a:spcAft>
              <a:buFontTx/>
              <a:buNone/>
              <a:defRPr/>
            </a:pPr>
            <a:r>
              <a: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</a:t>
            </a:r>
            <a:r>
              <a:rPr lang="da-DK" altLang="da-DK" sz="900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Vælg </a:t>
            </a:r>
            <a:r>
              <a: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OK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2196752" y="3952489"/>
            <a:ext cx="2046559" cy="2824883"/>
            <a:chOff x="-2196752" y="3952489"/>
            <a:chExt cx="2046559" cy="2824883"/>
          </a:xfrm>
        </p:grpSpPr>
        <p:grpSp>
          <p:nvGrpSpPr>
            <p:cNvPr id="25" name="Gruppe 24"/>
            <p:cNvGrpSpPr/>
            <p:nvPr userDrawn="1"/>
          </p:nvGrpSpPr>
          <p:grpSpPr>
            <a:xfrm>
              <a:off x="-2196752" y="3952489"/>
              <a:ext cx="2046559" cy="2824883"/>
              <a:chOff x="-2167432" y="3952489"/>
              <a:chExt cx="2046559" cy="2824883"/>
            </a:xfrm>
          </p:grpSpPr>
          <p:sp>
            <p:nvSpPr>
              <p:cNvPr id="20" name="Text Box 48"/>
              <p:cNvSpPr txBox="1">
                <a:spLocks noChangeArrowheads="1"/>
              </p:cNvSpPr>
              <p:nvPr/>
            </p:nvSpPr>
            <p:spPr bwMode="auto">
              <a:xfrm>
                <a:off x="-2167432" y="3952489"/>
                <a:ext cx="2046559" cy="1300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Indsætte Titel/beskrivelse og Navn</a:t>
                </a: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alt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da-DK" altLang="da-DK" sz="90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Vælg </a:t>
                </a:r>
                <a:r>
                  <a:rPr lang="da-DK" alt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Indsæt</a:t>
                </a:r>
                <a:r>
                  <a:rPr lang="da-DK" altLang="da-DK" sz="90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 topmenuen </a:t>
                </a: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alt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da-DK" altLang="da-DK" sz="90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Vælg </a:t>
                </a:r>
                <a:r>
                  <a:rPr lang="da-DK" alt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Sidehoved og Sidefod</a:t>
                </a: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da-DK" sz="90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Indtast</a:t>
                </a:r>
                <a:r>
                  <a:rPr lang="da-DK" sz="900" baseline="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dit navn, hvor der står </a:t>
                </a:r>
                <a:r>
                  <a:rPr lang="da-DK" sz="900" b="1" baseline="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Navn</a:t>
                </a:r>
                <a:endPara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 </a:t>
                </a:r>
                <a:r>
                  <a:rPr lang="da-DK" sz="90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Indsæt Titel/beskrivelse</a:t>
                </a:r>
                <a:r>
                  <a:rPr lang="da-DK" sz="900" baseline="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hvor der står </a:t>
                </a:r>
                <a:r>
                  <a:rPr lang="da-DK" sz="900" b="1" kern="120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Titel/beskrivelse</a:t>
                </a:r>
                <a:endPara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 </a:t>
                </a:r>
                <a:r>
                  <a:rPr lang="da-DK" sz="90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Vælg </a:t>
                </a:r>
                <a:r>
                  <a:rPr 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Anvend på alle </a:t>
                </a:r>
                <a:r>
                  <a:rPr lang="da-DK" sz="90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eller </a:t>
                </a:r>
                <a:r>
                  <a:rPr lang="da-DK" sz="900" b="1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Anvend</a:t>
                </a:r>
                <a:r>
                  <a:rPr lang="da-DK" sz="900" noProof="1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hvis det kun skal være på et enkel slide</a:t>
                </a:r>
              </a:p>
            </p:txBody>
          </p:sp>
          <p:grpSp>
            <p:nvGrpSpPr>
              <p:cNvPr id="9" name="Gruppe 8"/>
              <p:cNvGrpSpPr/>
              <p:nvPr userDrawn="1"/>
            </p:nvGrpSpPr>
            <p:grpSpPr>
              <a:xfrm>
                <a:off x="-2167432" y="5314312"/>
                <a:ext cx="2046559" cy="1463060"/>
                <a:chOff x="-2364901" y="4975472"/>
                <a:chExt cx="2046559" cy="1463060"/>
              </a:xfrm>
            </p:grpSpPr>
            <p:pic>
              <p:nvPicPr>
                <p:cNvPr id="2" name="Billede 1"/>
                <p:cNvPicPr>
                  <a:picLocks noChangeAspect="1"/>
                </p:cNvPicPr>
                <p:nvPr userDrawn="1"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-2364901" y="4975472"/>
                  <a:ext cx="2046559" cy="1463060"/>
                </a:xfrm>
                <a:prstGeom prst="rect">
                  <a:avLst/>
                </a:prstGeom>
              </p:spPr>
            </p:pic>
            <p:sp>
              <p:nvSpPr>
                <p:cNvPr id="7" name="Rektangel 6"/>
                <p:cNvSpPr/>
                <p:nvPr userDrawn="1"/>
              </p:nvSpPr>
              <p:spPr>
                <a:xfrm>
                  <a:off x="-2157169" y="5721682"/>
                  <a:ext cx="1364573" cy="108100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da-DK" dirty="0" smtClean="0"/>
                </a:p>
              </p:txBody>
            </p:sp>
            <p:sp>
              <p:nvSpPr>
                <p:cNvPr id="23" name="Rektangel 22"/>
                <p:cNvSpPr/>
                <p:nvPr userDrawn="1"/>
              </p:nvSpPr>
              <p:spPr>
                <a:xfrm>
                  <a:off x="-2202172" y="5952717"/>
                  <a:ext cx="1409576" cy="10457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da-DK" dirty="0" smtClean="0"/>
                </a:p>
              </p:txBody>
            </p:sp>
          </p:grpSp>
        </p:grpSp>
        <p:pic>
          <p:nvPicPr>
            <p:cNvPr id="24" name="Billede 1"/>
            <p:cNvPicPr>
              <a:picLocks noChangeAspect="1"/>
            </p:cNvPicPr>
            <p:nvPr userDrawn="1"/>
          </p:nvPicPr>
          <p:blipFill rotWithShape="1">
            <a:blip r:embed="rId2"/>
            <a:srcRect l="6362" t="63226" r="91404" b="33649"/>
            <a:stretch/>
          </p:blipFill>
          <p:spPr>
            <a:xfrm>
              <a:off x="-2072073" y="6166241"/>
              <a:ext cx="45719" cy="45719"/>
            </a:xfrm>
            <a:prstGeom prst="rect">
              <a:avLst/>
            </a:prstGeom>
          </p:spPr>
        </p:pic>
      </p:grpSp>
      <p:grpSp>
        <p:nvGrpSpPr>
          <p:cNvPr id="26" name="Logo"/>
          <p:cNvGrpSpPr/>
          <p:nvPr userDrawn="1"/>
        </p:nvGrpSpPr>
        <p:grpSpPr>
          <a:xfrm>
            <a:off x="457200" y="1584000"/>
            <a:ext cx="687600" cy="687600"/>
            <a:chOff x="457200" y="5718575"/>
            <a:chExt cx="687600" cy="687600"/>
          </a:xfrm>
        </p:grpSpPr>
        <p:pic>
          <p:nvPicPr>
            <p:cNvPr id="27" name="Logo H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5718575"/>
              <a:ext cx="687600" cy="687600"/>
            </a:xfrm>
            <a:prstGeom prst="rect">
              <a:avLst/>
            </a:prstGeom>
          </p:spPr>
        </p:pic>
        <p:pic>
          <p:nvPicPr>
            <p:cNvPr id="28" name="Region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5763982"/>
              <a:ext cx="116417" cy="5947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611560" y="0"/>
            <a:ext cx="853200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/>
          <p:cNvSpPr/>
          <p:nvPr userDrawn="1"/>
        </p:nvSpPr>
        <p:spPr>
          <a:xfrm>
            <a:off x="8460000" y="1"/>
            <a:ext cx="68356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0" y="0"/>
            <a:ext cx="683568" cy="6858197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1016732"/>
            <a:ext cx="7086600" cy="1312131"/>
          </a:xfrm>
        </p:spPr>
        <p:txBody>
          <a:bodyPr/>
          <a:lstStyle>
            <a:lvl1pPr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Overskrift 27pt i to eller flere linjer </a:t>
            </a:r>
            <a:br>
              <a:rPr lang="da-DK" dirty="0" smtClean="0"/>
            </a:br>
            <a:r>
              <a:rPr lang="da-DK" dirty="0" smtClean="0"/>
              <a:t>teksten vokser opad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2585610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Tak tekst 16pt i to eller max 3 linjer</a:t>
            </a:r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1368000" y="3490922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Tak tekst 16pt i to eller max 3 linjer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54765" y="2584800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Tak tekst 16pt i to eller max 3 linjer</a:t>
            </a:r>
          </a:p>
        </p:txBody>
      </p:sp>
      <p:sp>
        <p:nvSpPr>
          <p:cNvPr id="19" name="Pladsholder til tekst5"/>
          <p:cNvSpPr>
            <a:spLocks noGrp="1"/>
          </p:cNvSpPr>
          <p:nvPr>
            <p:ph type="body" sz="quarter" idx="18" hasCustomPrompt="1"/>
          </p:nvPr>
        </p:nvSpPr>
        <p:spPr>
          <a:xfrm>
            <a:off x="4654765" y="3492000"/>
            <a:ext cx="2995611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Tak tekst 16pt i to eller max 3 linjer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sp>
        <p:nvSpPr>
          <p:cNvPr id="21" name="Tekstfelt 4"/>
          <p:cNvSpPr txBox="1"/>
          <p:nvPr userDrawn="1"/>
        </p:nvSpPr>
        <p:spPr>
          <a:xfrm>
            <a:off x="1371600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chemeClr val="bg1"/>
                </a:solidFill>
              </a:rPr>
              <a:t>Herlev og Gentofte Hospital</a:t>
            </a:r>
          </a:p>
        </p:txBody>
      </p:sp>
      <p:grpSp>
        <p:nvGrpSpPr>
          <p:cNvPr id="22" name="Logo"/>
          <p:cNvGrpSpPr/>
          <p:nvPr userDrawn="1"/>
        </p:nvGrpSpPr>
        <p:grpSpPr>
          <a:xfrm>
            <a:off x="457200" y="4806975"/>
            <a:ext cx="687600" cy="687600"/>
            <a:chOff x="457200" y="5718575"/>
            <a:chExt cx="687600" cy="687600"/>
          </a:xfrm>
        </p:grpSpPr>
        <p:pic>
          <p:nvPicPr>
            <p:cNvPr id="23" name="Logo H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5718575"/>
              <a:ext cx="687600" cy="687600"/>
            </a:xfrm>
            <a:prstGeom prst="rect">
              <a:avLst/>
            </a:prstGeom>
          </p:spPr>
        </p:pic>
        <p:pic>
          <p:nvPicPr>
            <p:cNvPr id="24" name="Region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5763982"/>
              <a:ext cx="116417" cy="5947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902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68000" y="872715"/>
            <a:ext cx="7092000" cy="1161947"/>
          </a:xfrm>
        </p:spPr>
        <p:txBody>
          <a:bodyPr/>
          <a:lstStyle/>
          <a:p>
            <a:r>
              <a:rPr lang="da-DK" dirty="0" smtClean="0"/>
              <a:t>Overskrift 27pt i to eller flere linjer </a:t>
            </a:r>
            <a:br>
              <a:rPr lang="da-DK" dirty="0" smtClean="0"/>
            </a:br>
            <a:r>
              <a:rPr lang="da-DK" dirty="0" smtClean="0"/>
              <a:t>teksten vokser opad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2" name="Gruppe 11"/>
          <p:cNvGrpSpPr/>
          <p:nvPr userDrawn="1"/>
        </p:nvGrpSpPr>
        <p:grpSpPr>
          <a:xfrm>
            <a:off x="-1980728" y="2393789"/>
            <a:ext cx="1833563" cy="2919774"/>
            <a:chOff x="-1980728" y="1411288"/>
            <a:chExt cx="1833563" cy="2919774"/>
          </a:xfrm>
        </p:grpSpPr>
        <p:sp>
          <p:nvSpPr>
            <p:cNvPr id="13" name="AutoShape 4"/>
            <p:cNvSpPr>
              <a:spLocks/>
            </p:cNvSpPr>
            <p:nvPr userDrawn="1"/>
          </p:nvSpPr>
          <p:spPr bwMode="gray">
            <a:xfrm>
              <a:off x="-1980728" y="1411288"/>
              <a:ext cx="1830388" cy="2919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457200" eaLnBrk="0" hangingPunct="0">
                <a:spcBef>
                  <a:spcPct val="20000"/>
                </a:spcBef>
                <a:buChar char="•"/>
                <a:tabLst>
                  <a:tab pos="177800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spcBef>
                  <a:spcPct val="20000"/>
                </a:spcBef>
                <a:buChar char="–"/>
                <a:tabLst>
                  <a:tab pos="177800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spcBef>
                  <a:spcPct val="20000"/>
                </a:spcBef>
                <a:buChar char="•"/>
                <a:tabLst>
                  <a:tab pos="1778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spcBef>
                  <a:spcPct val="20000"/>
                </a:spcBef>
                <a:buChar char="–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spcBef>
                  <a:spcPct val="20000"/>
                </a:spcBef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Opstil teksten i </a:t>
              </a:r>
              <a:r>
                <a:rPr lang="da-DK" sz="9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punkter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Niveauer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 Niveau = Bullets </a:t>
              </a:r>
              <a:r>
                <a:rPr lang="da-DK" altLang="da-DK" sz="900" i="1" baseline="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22</a:t>
              </a: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pkt</a:t>
              </a:r>
              <a:b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Niveau = Bullets 22 pkt</a:t>
              </a:r>
              <a:b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Niveau = Bullets 20 pkt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Niveau = Bullets 18 pkt</a:t>
              </a:r>
              <a:b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5. – 9. Niveau = Bullets 16 - 10</a:t>
              </a:r>
              <a:r>
                <a:rPr lang="da-DK" altLang="da-DK" sz="900" i="1" baseline="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pkt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</a:t>
              </a: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at få punktopstillet teksten </a:t>
              </a:r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(</a:t>
              </a: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flere niveauer findes) brug </a:t>
              </a:r>
              <a:r>
                <a:rPr lang="da-DK" sz="9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Forøg </a:t>
              </a: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listeniveau</a:t>
              </a: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få venstrestillet teksten </a:t>
              </a:r>
              <a:b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uden punktopstilling, brug </a:t>
              </a: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Formindsk listeniveau</a:t>
              </a: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" name="Gruppe 13"/>
            <p:cNvGrpSpPr/>
            <p:nvPr userDrawn="1"/>
          </p:nvGrpSpPr>
          <p:grpSpPr>
            <a:xfrm>
              <a:off x="-604365" y="3126445"/>
              <a:ext cx="457200" cy="209550"/>
              <a:chOff x="10615613" y="1808820"/>
              <a:chExt cx="457200" cy="209550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15613" y="1808820"/>
                <a:ext cx="45720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Rounded Rectangle 47"/>
              <p:cNvSpPr/>
              <p:nvPr/>
            </p:nvSpPr>
            <p:spPr>
              <a:xfrm>
                <a:off x="10844213" y="1808820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  <p:grpSp>
          <p:nvGrpSpPr>
            <p:cNvPr id="15" name="Gruppe 14"/>
            <p:cNvGrpSpPr/>
            <p:nvPr userDrawn="1"/>
          </p:nvGrpSpPr>
          <p:grpSpPr>
            <a:xfrm>
              <a:off x="-599603" y="3918533"/>
              <a:ext cx="438150" cy="209550"/>
              <a:chOff x="10620375" y="2651782"/>
              <a:chExt cx="438150" cy="209550"/>
            </a:xfrm>
          </p:grpSpPr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20375" y="2651782"/>
                <a:ext cx="43815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52"/>
              <p:cNvSpPr/>
              <p:nvPr/>
            </p:nvSpPr>
            <p:spPr>
              <a:xfrm>
                <a:off x="10839450" y="2651782"/>
                <a:ext cx="219075" cy="201613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  <p:sp>
            <p:nvSpPr>
              <p:cNvPr id="18" name="Rounded Rectangle 53"/>
              <p:cNvSpPr/>
              <p:nvPr/>
            </p:nvSpPr>
            <p:spPr>
              <a:xfrm>
                <a:off x="10625138" y="2654957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</p:grp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368425" y="2327275"/>
            <a:ext cx="7091363" cy="3160713"/>
          </a:xfrm>
        </p:spPr>
        <p:txBody>
          <a:bodyPr/>
          <a:lstStyle/>
          <a:p>
            <a:pPr lvl="0"/>
            <a:r>
              <a:rPr lang="da-DK" dirty="0" smtClean="0"/>
              <a:t>Brødtekst 22pt skrives her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21" name="Pladsholder til tekst 3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sp>
        <p:nvSpPr>
          <p:cNvPr id="23" name="Tekstfelt 4"/>
          <p:cNvSpPr txBox="1"/>
          <p:nvPr userDrawn="1"/>
        </p:nvSpPr>
        <p:spPr>
          <a:xfrm>
            <a:off x="1371600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rgbClr val="565656"/>
                </a:solidFill>
              </a:rPr>
              <a:t>Herlev og Gentofte Hospital</a:t>
            </a:r>
          </a:p>
        </p:txBody>
      </p:sp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Overskrift 27pt i to eller flere linjer </a:t>
            </a:r>
            <a:br>
              <a:rPr lang="da-DK" dirty="0" smtClean="0"/>
            </a:br>
            <a:r>
              <a:rPr lang="da-DK" dirty="0" smtClean="0"/>
              <a:t>teksten vokser opad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-1980728" y="2393789"/>
            <a:ext cx="1833563" cy="2919774"/>
            <a:chOff x="-1980728" y="1411288"/>
            <a:chExt cx="1833563" cy="2919774"/>
          </a:xfrm>
        </p:grpSpPr>
        <p:sp>
          <p:nvSpPr>
            <p:cNvPr id="9" name="AutoShape 4"/>
            <p:cNvSpPr>
              <a:spLocks/>
            </p:cNvSpPr>
            <p:nvPr userDrawn="1"/>
          </p:nvSpPr>
          <p:spPr bwMode="gray">
            <a:xfrm>
              <a:off x="-1980728" y="1411288"/>
              <a:ext cx="1830388" cy="2919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457200" eaLnBrk="0" hangingPunct="0">
                <a:spcBef>
                  <a:spcPct val="20000"/>
                </a:spcBef>
                <a:buChar char="•"/>
                <a:tabLst>
                  <a:tab pos="177800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spcBef>
                  <a:spcPct val="20000"/>
                </a:spcBef>
                <a:buChar char="–"/>
                <a:tabLst>
                  <a:tab pos="177800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spcBef>
                  <a:spcPct val="20000"/>
                </a:spcBef>
                <a:buChar char="•"/>
                <a:tabLst>
                  <a:tab pos="1778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spcBef>
                  <a:spcPct val="20000"/>
                </a:spcBef>
                <a:buChar char="–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spcBef>
                  <a:spcPct val="20000"/>
                </a:spcBef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Opstil teksten i </a:t>
              </a:r>
              <a:r>
                <a:rPr lang="da-DK" sz="9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punkter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Niveauer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 Niveau = Bullets </a:t>
              </a:r>
              <a:r>
                <a:rPr lang="da-DK" altLang="da-DK" sz="900" i="1" baseline="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18</a:t>
              </a: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pkt</a:t>
              </a:r>
              <a:b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Niveau = Bullets 18 pkt</a:t>
              </a:r>
              <a:b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Niveau = Bullets 16 pkt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Niveau = Bullets 14 pkt</a:t>
              </a:r>
              <a:b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5. Niveau = Bullets 12 pkt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</a:t>
              </a: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at få punktopstillet teksten </a:t>
              </a:r>
              <a:r>
                <a:rPr lang="da-DK" sz="90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(</a:t>
              </a: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flere niveauer findes) brug </a:t>
              </a:r>
              <a:r>
                <a:rPr lang="da-DK" sz="9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Forøg </a:t>
              </a: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listeniveau</a:t>
              </a: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få venstrestillet teksten </a:t>
              </a:r>
              <a:b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uden punktopstilling, brug </a:t>
              </a: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Formindsk listeniveau</a:t>
              </a: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uppe 9"/>
            <p:cNvGrpSpPr/>
            <p:nvPr userDrawn="1"/>
          </p:nvGrpSpPr>
          <p:grpSpPr>
            <a:xfrm>
              <a:off x="-604365" y="3126445"/>
              <a:ext cx="457200" cy="209550"/>
              <a:chOff x="10615613" y="1808820"/>
              <a:chExt cx="457200" cy="209550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15613" y="1808820"/>
                <a:ext cx="45720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" name="Rounded Rectangle 47"/>
              <p:cNvSpPr/>
              <p:nvPr/>
            </p:nvSpPr>
            <p:spPr>
              <a:xfrm>
                <a:off x="10844213" y="1808820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  <p:grpSp>
          <p:nvGrpSpPr>
            <p:cNvPr id="13" name="Gruppe 12"/>
            <p:cNvGrpSpPr/>
            <p:nvPr userDrawn="1"/>
          </p:nvGrpSpPr>
          <p:grpSpPr>
            <a:xfrm>
              <a:off x="-599603" y="3918533"/>
              <a:ext cx="438150" cy="209550"/>
              <a:chOff x="10620375" y="2651782"/>
              <a:chExt cx="438150" cy="209550"/>
            </a:xfrm>
          </p:grpSpPr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20375" y="2651782"/>
                <a:ext cx="43815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Rectangle 52"/>
              <p:cNvSpPr/>
              <p:nvPr/>
            </p:nvSpPr>
            <p:spPr>
              <a:xfrm>
                <a:off x="10839450" y="2651782"/>
                <a:ext cx="219075" cy="201613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  <p:sp>
            <p:nvSpPr>
              <p:cNvPr id="16" name="Rounded Rectangle 53"/>
              <p:cNvSpPr/>
              <p:nvPr/>
            </p:nvSpPr>
            <p:spPr>
              <a:xfrm>
                <a:off x="10625138" y="2654957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</p:grpSp>
      <p:sp>
        <p:nvSpPr>
          <p:cNvPr id="7" name="Pladsholder til indhold 6"/>
          <p:cNvSpPr>
            <a:spLocks noGrp="1"/>
          </p:cNvSpPr>
          <p:nvPr>
            <p:ph sz="quarter" idx="13" hasCustomPrompt="1"/>
          </p:nvPr>
        </p:nvSpPr>
        <p:spPr>
          <a:xfrm>
            <a:off x="1368000" y="2327275"/>
            <a:ext cx="3429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 smtClean="0"/>
              <a:t>Brødtekst 18pt skrives her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6 niveau</a:t>
            </a:r>
          </a:p>
          <a:p>
            <a:pPr lvl="6"/>
            <a:r>
              <a:rPr lang="da-DK" dirty="0" smtClean="0"/>
              <a:t>7 niveau</a:t>
            </a:r>
          </a:p>
          <a:p>
            <a:pPr lvl="7"/>
            <a:r>
              <a:rPr lang="da-DK" dirty="0" smtClean="0"/>
              <a:t>8 niveau</a:t>
            </a:r>
          </a:p>
          <a:p>
            <a:pPr lvl="8"/>
            <a:r>
              <a:rPr lang="da-DK" dirty="0" smtClean="0"/>
              <a:t>9 niveau</a:t>
            </a:r>
            <a:endParaRPr lang="da-DK" dirty="0"/>
          </a:p>
        </p:txBody>
      </p:sp>
      <p:sp>
        <p:nvSpPr>
          <p:cNvPr id="19" name="Pladsholder til indhold 6"/>
          <p:cNvSpPr>
            <a:spLocks noGrp="1"/>
          </p:cNvSpPr>
          <p:nvPr>
            <p:ph sz="quarter" idx="14" hasCustomPrompt="1"/>
          </p:nvPr>
        </p:nvSpPr>
        <p:spPr>
          <a:xfrm>
            <a:off x="5021798" y="2329200"/>
            <a:ext cx="3429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 smtClean="0"/>
              <a:t>Brødtekst 18pt skrives her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6 niveau</a:t>
            </a:r>
          </a:p>
          <a:p>
            <a:pPr lvl="6"/>
            <a:r>
              <a:rPr lang="da-DK" dirty="0" smtClean="0"/>
              <a:t>7 niveau</a:t>
            </a:r>
          </a:p>
          <a:p>
            <a:pPr lvl="7"/>
            <a:r>
              <a:rPr lang="da-DK" dirty="0" smtClean="0"/>
              <a:t>8 niveau</a:t>
            </a:r>
          </a:p>
          <a:p>
            <a:pPr lvl="8"/>
            <a:r>
              <a:rPr lang="da-DK" dirty="0" smtClean="0"/>
              <a:t>9 niveau</a:t>
            </a:r>
            <a:endParaRPr lang="da-DK" dirty="0"/>
          </a:p>
        </p:txBody>
      </p:sp>
      <p:sp>
        <p:nvSpPr>
          <p:cNvPr id="20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sp>
        <p:nvSpPr>
          <p:cNvPr id="22" name="Tekstfelt 4"/>
          <p:cNvSpPr txBox="1"/>
          <p:nvPr userDrawn="1"/>
        </p:nvSpPr>
        <p:spPr>
          <a:xfrm>
            <a:off x="1371600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rgbClr val="565656"/>
                </a:solidFill>
              </a:rPr>
              <a:t>Herlev og Gentofte Hospital</a:t>
            </a:r>
          </a:p>
        </p:txBody>
      </p:sp>
    </p:spTree>
    <p:extLst>
      <p:ext uri="{BB962C8B-B14F-4D97-AF65-F5344CB8AC3E}">
        <p14:creationId xmlns:p14="http://schemas.microsoft.com/office/powerpoint/2010/main" val="91777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4838162"/>
            <a:ext cx="70866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 smtClean="0"/>
              <a:t>Billedtekst 16pt i to eller max tre linjer</a:t>
            </a:r>
          </a:p>
        </p:txBody>
      </p:sp>
      <p:sp>
        <p:nvSpPr>
          <p:cNvPr id="8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8000" y="1362269"/>
            <a:ext cx="7086600" cy="334036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 smtClean="0"/>
              <a:t>Klik på ikon for at indsætte billede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3" name="Gruppe 12"/>
          <p:cNvGrpSpPr>
            <a:grpSpLocks/>
          </p:cNvGrpSpPr>
          <p:nvPr userDrawn="1"/>
        </p:nvGrpSpPr>
        <p:grpSpPr bwMode="auto">
          <a:xfrm>
            <a:off x="-2186217" y="1362269"/>
            <a:ext cx="2032000" cy="2211833"/>
            <a:chOff x="6573838" y="3603625"/>
            <a:chExt cx="2032000" cy="2211717"/>
          </a:xfrm>
        </p:grpSpPr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6573838" y="3603625"/>
              <a:ext cx="2032000" cy="184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Klik på det lille billede-indsættelsesikon i midten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Beskær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-knappen nede, mens der trækkes i billedets hjørner</a:t>
              </a:r>
            </a:p>
          </p:txBody>
        </p:sp>
        <p:grpSp>
          <p:nvGrpSpPr>
            <p:cNvPr id="15" name="Gruppe 1"/>
            <p:cNvGrpSpPr>
              <a:grpSpLocks/>
            </p:cNvGrpSpPr>
            <p:nvPr/>
          </p:nvGrpSpPr>
          <p:grpSpPr bwMode="auto">
            <a:xfrm>
              <a:off x="8227557" y="5472327"/>
              <a:ext cx="331787" cy="343015"/>
              <a:chOff x="8227737" y="5472259"/>
              <a:chExt cx="331631" cy="343667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265" y="5472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25"/>
              <p:cNvSpPr/>
              <p:nvPr/>
            </p:nvSpPr>
            <p:spPr>
              <a:xfrm>
                <a:off x="8227737" y="5472259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2000" dirty="0"/>
              </a:p>
            </p:txBody>
          </p:sp>
        </p:grp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6263" y="4688029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sp>
        <p:nvSpPr>
          <p:cNvPr id="21" name="Tekstfelt 4"/>
          <p:cNvSpPr txBox="1"/>
          <p:nvPr userDrawn="1"/>
        </p:nvSpPr>
        <p:spPr>
          <a:xfrm>
            <a:off x="1371600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rgbClr val="565656"/>
                </a:solidFill>
              </a:rPr>
              <a:t>Herlev og Gentofte Hospital</a:t>
            </a:r>
          </a:p>
        </p:txBody>
      </p:sp>
    </p:spTree>
    <p:extLst>
      <p:ext uri="{BB962C8B-B14F-4D97-AF65-F5344CB8AC3E}">
        <p14:creationId xmlns:p14="http://schemas.microsoft.com/office/powerpoint/2010/main" val="3211764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4838162"/>
            <a:ext cx="70866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 smtClean="0"/>
              <a:t>Billedtekst 16pt i to eller max tre linjer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3" name="Gruppe 12"/>
          <p:cNvGrpSpPr>
            <a:grpSpLocks/>
          </p:cNvGrpSpPr>
          <p:nvPr userDrawn="1"/>
        </p:nvGrpSpPr>
        <p:grpSpPr bwMode="auto">
          <a:xfrm>
            <a:off x="-2186217" y="1362269"/>
            <a:ext cx="2032000" cy="2211833"/>
            <a:chOff x="6573838" y="3603625"/>
            <a:chExt cx="2032000" cy="2211717"/>
          </a:xfrm>
        </p:grpSpPr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6573838" y="3603625"/>
              <a:ext cx="2032000" cy="184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Klik på det lille billede-indsættelsesikon i midten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Beskær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-knappen nede, mens der trækkes i billedets hjørner</a:t>
              </a:r>
            </a:p>
          </p:txBody>
        </p:sp>
        <p:grpSp>
          <p:nvGrpSpPr>
            <p:cNvPr id="15" name="Gruppe 1"/>
            <p:cNvGrpSpPr>
              <a:grpSpLocks/>
            </p:cNvGrpSpPr>
            <p:nvPr/>
          </p:nvGrpSpPr>
          <p:grpSpPr bwMode="auto">
            <a:xfrm>
              <a:off x="8227557" y="5472327"/>
              <a:ext cx="331787" cy="343015"/>
              <a:chOff x="8227737" y="5472259"/>
              <a:chExt cx="331631" cy="343667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265" y="5472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25"/>
              <p:cNvSpPr/>
              <p:nvPr/>
            </p:nvSpPr>
            <p:spPr>
              <a:xfrm>
                <a:off x="8227737" y="5472259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2000" dirty="0"/>
              </a:p>
            </p:txBody>
          </p:sp>
        </p:grp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6263" y="4688029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Pladsholder til indhold 2"/>
          <p:cNvSpPr>
            <a:spLocks noGrp="1"/>
          </p:cNvSpPr>
          <p:nvPr>
            <p:ph sz="quarter" idx="17" hasCustomPrompt="1"/>
          </p:nvPr>
        </p:nvSpPr>
        <p:spPr>
          <a:xfrm>
            <a:off x="1368425" y="1362075"/>
            <a:ext cx="7088400" cy="33408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 smtClean="0"/>
              <a:t>Brødtekst 22pt skrives her, eller tabel og diagram indsættes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2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sp>
        <p:nvSpPr>
          <p:cNvPr id="22" name="Tekstfelt 4"/>
          <p:cNvSpPr txBox="1"/>
          <p:nvPr userDrawn="1"/>
        </p:nvSpPr>
        <p:spPr>
          <a:xfrm>
            <a:off x="1371600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rgbClr val="565656"/>
                </a:solidFill>
              </a:rPr>
              <a:t>Herlev og Gentofte Hospital</a:t>
            </a:r>
          </a:p>
        </p:txBody>
      </p:sp>
    </p:spTree>
    <p:extLst>
      <p:ext uri="{BB962C8B-B14F-4D97-AF65-F5344CB8AC3E}">
        <p14:creationId xmlns:p14="http://schemas.microsoft.com/office/powerpoint/2010/main" val="197186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8000" y="4985492"/>
            <a:ext cx="3317874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 smtClean="0"/>
              <a:t>Billedtekst 14pt i to eller max tre linjer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8000" y="1366174"/>
            <a:ext cx="3317875" cy="3489649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 smtClean="0"/>
              <a:t>Klik på ikon for at indsætte billede</a:t>
            </a:r>
            <a:endParaRPr lang="da-DK" dirty="0"/>
          </a:p>
        </p:txBody>
      </p:sp>
      <p:sp>
        <p:nvSpPr>
          <p:cNvPr id="12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4889500" y="4985492"/>
            <a:ext cx="3564000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 smtClean="0"/>
              <a:t>Billedtekst 14pt i to eller max tre linjer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4884806" y="1371523"/>
            <a:ext cx="3570988" cy="3488400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 smtClean="0"/>
              <a:t>Brødtekst 18pt skrives her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6 niveau</a:t>
            </a:r>
          </a:p>
          <a:p>
            <a:pPr lvl="6"/>
            <a:r>
              <a:rPr lang="da-DK" dirty="0" smtClean="0"/>
              <a:t>7 niveau</a:t>
            </a:r>
          </a:p>
          <a:p>
            <a:pPr lvl="7"/>
            <a:r>
              <a:rPr lang="da-DK" dirty="0" smtClean="0"/>
              <a:t>8 niveau</a:t>
            </a:r>
          </a:p>
          <a:p>
            <a:pPr lvl="8"/>
            <a:r>
              <a:rPr lang="da-DK" dirty="0" smtClean="0"/>
              <a:t>9 niveau</a:t>
            </a:r>
            <a:endParaRPr lang="da-DK" dirty="0"/>
          </a:p>
        </p:txBody>
      </p:sp>
      <p:sp>
        <p:nvSpPr>
          <p:cNvPr id="15" name="Pladsholder til tekst 5"/>
          <p:cNvSpPr>
            <a:spLocks noGrp="1"/>
          </p:cNvSpPr>
          <p:nvPr>
            <p:ph type="body" sz="quarter" idx="20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8" name="Gruppe 17"/>
          <p:cNvGrpSpPr>
            <a:grpSpLocks/>
          </p:cNvGrpSpPr>
          <p:nvPr userDrawn="1"/>
        </p:nvGrpSpPr>
        <p:grpSpPr bwMode="auto">
          <a:xfrm>
            <a:off x="-2186217" y="1362269"/>
            <a:ext cx="2032000" cy="2211833"/>
            <a:chOff x="6573838" y="3603625"/>
            <a:chExt cx="2032000" cy="2211717"/>
          </a:xfrm>
        </p:grpSpPr>
        <p:sp>
          <p:nvSpPr>
            <p:cNvPr id="19" name="TextBox 12"/>
            <p:cNvSpPr txBox="1">
              <a:spLocks noChangeArrowheads="1"/>
            </p:cNvSpPr>
            <p:nvPr/>
          </p:nvSpPr>
          <p:spPr bwMode="auto">
            <a:xfrm>
              <a:off x="6573838" y="3603625"/>
              <a:ext cx="2032000" cy="184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Klik på det lille billede-indsættelsesikon i midten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Beskær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-knappen nede, mens der trækkes i billedets hjørner</a:t>
              </a:r>
            </a:p>
          </p:txBody>
        </p:sp>
        <p:grpSp>
          <p:nvGrpSpPr>
            <p:cNvPr id="20" name="Gruppe 1"/>
            <p:cNvGrpSpPr>
              <a:grpSpLocks/>
            </p:cNvGrpSpPr>
            <p:nvPr/>
          </p:nvGrpSpPr>
          <p:grpSpPr bwMode="auto">
            <a:xfrm>
              <a:off x="8227557" y="5472327"/>
              <a:ext cx="331787" cy="343015"/>
              <a:chOff x="8227737" y="5472259"/>
              <a:chExt cx="331631" cy="343667"/>
            </a:xfrm>
          </p:grpSpPr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265" y="5472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Rounded Rectangle 25"/>
              <p:cNvSpPr/>
              <p:nvPr/>
            </p:nvSpPr>
            <p:spPr>
              <a:xfrm>
                <a:off x="8227737" y="5472259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2000" dirty="0"/>
              </a:p>
            </p:txBody>
          </p:sp>
        </p:grp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6263" y="4688029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ekstfelt 4"/>
          <p:cNvSpPr txBox="1"/>
          <p:nvPr userDrawn="1"/>
        </p:nvSpPr>
        <p:spPr>
          <a:xfrm>
            <a:off x="1371600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rgbClr val="565656"/>
                </a:solidFill>
              </a:rPr>
              <a:t>Herlev og Gentofte Hospital</a:t>
            </a:r>
          </a:p>
        </p:txBody>
      </p:sp>
    </p:spTree>
    <p:extLst>
      <p:ext uri="{BB962C8B-B14F-4D97-AF65-F5344CB8AC3E}">
        <p14:creationId xmlns:p14="http://schemas.microsoft.com/office/powerpoint/2010/main" val="1528567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t &amp;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8000" y="908719"/>
            <a:ext cx="7091788" cy="1125943"/>
          </a:xfrm>
        </p:spPr>
        <p:txBody>
          <a:bodyPr/>
          <a:lstStyle/>
          <a:p>
            <a:r>
              <a:rPr lang="da-DK" dirty="0" smtClean="0"/>
              <a:t>Overskrift 27pt i to eller flere linjer </a:t>
            </a:r>
            <a:br>
              <a:rPr lang="da-DK" dirty="0" smtClean="0"/>
            </a:br>
            <a:r>
              <a:rPr lang="da-DK" dirty="0" smtClean="0"/>
              <a:t>teksten vokser opad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7" name="Gruppe 16"/>
          <p:cNvGrpSpPr>
            <a:grpSpLocks/>
          </p:cNvGrpSpPr>
          <p:nvPr userDrawn="1"/>
        </p:nvGrpSpPr>
        <p:grpSpPr bwMode="auto">
          <a:xfrm>
            <a:off x="-2186217" y="2328863"/>
            <a:ext cx="2032000" cy="2211833"/>
            <a:chOff x="6573838" y="3603625"/>
            <a:chExt cx="2032000" cy="2211717"/>
          </a:xfrm>
        </p:grpSpPr>
        <p:sp>
          <p:nvSpPr>
            <p:cNvPr id="18" name="TextBox 12"/>
            <p:cNvSpPr txBox="1">
              <a:spLocks noChangeArrowheads="1"/>
            </p:cNvSpPr>
            <p:nvPr/>
          </p:nvSpPr>
          <p:spPr bwMode="auto">
            <a:xfrm>
              <a:off x="6573838" y="3603625"/>
              <a:ext cx="2032000" cy="184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Klik på det lille billede-indsættelsesikon i midten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Beskær </a:t>
              </a: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-knappen nede, mens der trækkes i billedets hjørner</a:t>
              </a:r>
            </a:p>
          </p:txBody>
        </p:sp>
        <p:grpSp>
          <p:nvGrpSpPr>
            <p:cNvPr id="19" name="Gruppe 1"/>
            <p:cNvGrpSpPr>
              <a:grpSpLocks/>
            </p:cNvGrpSpPr>
            <p:nvPr/>
          </p:nvGrpSpPr>
          <p:grpSpPr bwMode="auto">
            <a:xfrm>
              <a:off x="8227557" y="5472327"/>
              <a:ext cx="331787" cy="343015"/>
              <a:chOff x="8227737" y="5472259"/>
              <a:chExt cx="331631" cy="343667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265" y="5472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5"/>
              <p:cNvSpPr/>
              <p:nvPr/>
            </p:nvSpPr>
            <p:spPr>
              <a:xfrm>
                <a:off x="8227737" y="5472259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2000" dirty="0"/>
              </a:p>
            </p:txBody>
          </p:sp>
        </p:grp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6263" y="4688029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4931361"/>
            <a:ext cx="3317874" cy="55662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 smtClean="0"/>
              <a:t>Billedtekst 14pt i to eller max tre linjer</a:t>
            </a:r>
          </a:p>
        </p:txBody>
      </p:sp>
      <p:sp>
        <p:nvSpPr>
          <p:cNvPr id="28" name="Pladsholder til billede 2"/>
          <p:cNvSpPr>
            <a:spLocks noGrp="1"/>
          </p:cNvSpPr>
          <p:nvPr>
            <p:ph type="pic" sz="quarter" idx="17" hasCustomPrompt="1"/>
          </p:nvPr>
        </p:nvSpPr>
        <p:spPr>
          <a:xfrm>
            <a:off x="1368000" y="2328862"/>
            <a:ext cx="3319200" cy="2476561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 smtClean="0"/>
              <a:t>Klik på ikon for at indsætte billede</a:t>
            </a:r>
            <a:endParaRPr lang="da-DK" dirty="0"/>
          </a:p>
        </p:txBody>
      </p:sp>
      <p:sp>
        <p:nvSpPr>
          <p:cNvPr id="24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888800" y="2327275"/>
            <a:ext cx="3570988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 smtClean="0"/>
              <a:t>Brødtekst 18pt skrives her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6 niveau</a:t>
            </a:r>
          </a:p>
          <a:p>
            <a:pPr lvl="6"/>
            <a:r>
              <a:rPr lang="da-DK" dirty="0" smtClean="0"/>
              <a:t>7 niveau</a:t>
            </a:r>
          </a:p>
          <a:p>
            <a:pPr lvl="7"/>
            <a:r>
              <a:rPr lang="da-DK" dirty="0" smtClean="0"/>
              <a:t>8 niveau</a:t>
            </a:r>
          </a:p>
          <a:p>
            <a:pPr lvl="8"/>
            <a:r>
              <a:rPr lang="da-DK" dirty="0" smtClean="0"/>
              <a:t>9 niveau</a:t>
            </a:r>
            <a:endParaRPr lang="da-DK" dirty="0"/>
          </a:p>
        </p:txBody>
      </p:sp>
      <p:sp>
        <p:nvSpPr>
          <p:cNvPr id="15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sp>
        <p:nvSpPr>
          <p:cNvPr id="23" name="Tekstfelt 4"/>
          <p:cNvSpPr txBox="1"/>
          <p:nvPr userDrawn="1"/>
        </p:nvSpPr>
        <p:spPr>
          <a:xfrm>
            <a:off x="1367644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rgbClr val="565656"/>
                </a:solidFill>
              </a:rPr>
              <a:t>Herlev og Gentofte Hospital</a:t>
            </a:r>
          </a:p>
        </p:txBody>
      </p:sp>
    </p:spTree>
    <p:extLst>
      <p:ext uri="{BB962C8B-B14F-4D97-AF65-F5344CB8AC3E}">
        <p14:creationId xmlns:p14="http://schemas.microsoft.com/office/powerpoint/2010/main" val="351738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dirty="0" smtClean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0"/>
            <a:ext cx="683568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0" y="2038350"/>
            <a:ext cx="683568" cy="4819847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2708920"/>
            <a:ext cx="7086600" cy="2775893"/>
          </a:xfrm>
        </p:spPr>
        <p:txBody>
          <a:bodyPr anchor="t" anchorCtr="0"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Overskrift 37pt skrives her</a:t>
            </a:r>
            <a:br>
              <a:rPr lang="da-DK" dirty="0" smtClean="0"/>
            </a:br>
            <a:r>
              <a:rPr lang="da-DK" dirty="0" smtClean="0"/>
              <a:t>i to eller flere linjer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 smtClean="0"/>
              <a:t>Navn (Sidehoved/fod)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grpSp>
        <p:nvGrpSpPr>
          <p:cNvPr id="19" name="Logo"/>
          <p:cNvGrpSpPr/>
          <p:nvPr userDrawn="1"/>
        </p:nvGrpSpPr>
        <p:grpSpPr>
          <a:xfrm>
            <a:off x="457200" y="1584000"/>
            <a:ext cx="687600" cy="687600"/>
            <a:chOff x="457200" y="5718575"/>
            <a:chExt cx="687600" cy="687600"/>
          </a:xfrm>
        </p:grpSpPr>
        <p:pic>
          <p:nvPicPr>
            <p:cNvPr id="20" name="Logo H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5718575"/>
              <a:ext cx="687600" cy="687600"/>
            </a:xfrm>
            <a:prstGeom prst="rect">
              <a:avLst/>
            </a:prstGeom>
          </p:spPr>
        </p:pic>
        <p:pic>
          <p:nvPicPr>
            <p:cNvPr id="22" name="Region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5763982"/>
              <a:ext cx="116417" cy="594784"/>
            </a:xfrm>
            <a:prstGeom prst="rect">
              <a:avLst/>
            </a:prstGeom>
          </p:spPr>
        </p:pic>
      </p:grpSp>
      <p:sp>
        <p:nvSpPr>
          <p:cNvPr id="14" name="Tekstfelt 4"/>
          <p:cNvSpPr txBox="1"/>
          <p:nvPr userDrawn="1"/>
        </p:nvSpPr>
        <p:spPr>
          <a:xfrm>
            <a:off x="1371600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rgbClr val="565656"/>
                </a:solidFill>
              </a:rPr>
              <a:t>Herlev og Gentofte Hospital</a:t>
            </a:r>
          </a:p>
        </p:txBody>
      </p:sp>
    </p:spTree>
    <p:extLst>
      <p:ext uri="{BB962C8B-B14F-4D97-AF65-F5344CB8AC3E}">
        <p14:creationId xmlns:p14="http://schemas.microsoft.com/office/powerpoint/2010/main" val="27651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5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99192"/>
            <a:ext cx="7092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Evt. center/afdeling/enhed skrives her</a:t>
            </a:r>
            <a:endParaRPr lang="da-DK" dirty="0"/>
          </a:p>
        </p:txBody>
      </p:sp>
      <p:sp>
        <p:nvSpPr>
          <p:cNvPr id="7" name="Tekstfelt 4"/>
          <p:cNvSpPr txBox="1"/>
          <p:nvPr userDrawn="1"/>
        </p:nvSpPr>
        <p:spPr>
          <a:xfrm>
            <a:off x="1371600" y="207098"/>
            <a:ext cx="234026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 smtClean="0">
                <a:solidFill>
                  <a:srgbClr val="565656"/>
                </a:solidFill>
              </a:rPr>
              <a:t>Herlev og Gentofte Hospital</a:t>
            </a:r>
          </a:p>
        </p:txBody>
      </p:sp>
    </p:spTree>
    <p:extLst>
      <p:ext uri="{BB962C8B-B14F-4D97-AF65-F5344CB8AC3E}">
        <p14:creationId xmlns:p14="http://schemas.microsoft.com/office/powerpoint/2010/main" val="2318619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611560" y="6174000"/>
            <a:ext cx="8532007" cy="6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Rektangel 12"/>
          <p:cNvSpPr/>
          <p:nvPr/>
        </p:nvSpPr>
        <p:spPr>
          <a:xfrm>
            <a:off x="8460000" y="6174000"/>
            <a:ext cx="683568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683568" cy="617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dirty="0"/>
          </a:p>
        </p:txBody>
      </p:sp>
      <p:sp>
        <p:nvSpPr>
          <p:cNvPr id="11" name="Rektangel 10"/>
          <p:cNvSpPr/>
          <p:nvPr/>
        </p:nvSpPr>
        <p:spPr>
          <a:xfrm>
            <a:off x="0" y="6174197"/>
            <a:ext cx="683568" cy="684000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68000" y="908719"/>
            <a:ext cx="7092000" cy="1125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 smtClean="0"/>
              <a:t>Overskrift 27pt i to eller flere linjer </a:t>
            </a:r>
            <a:br>
              <a:rPr lang="da-DK" dirty="0" smtClean="0"/>
            </a:br>
            <a:r>
              <a:rPr lang="da-DK" dirty="0" smtClean="0"/>
              <a:t>teksten vokser opad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8000" y="2329200"/>
            <a:ext cx="7092000" cy="3158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 smtClean="0"/>
              <a:t>Brødtekst 22pt skrives her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6 niveau</a:t>
            </a:r>
          </a:p>
          <a:p>
            <a:pPr lvl="6"/>
            <a:r>
              <a:rPr lang="da-DK" dirty="0" smtClean="0"/>
              <a:t>7 niveau</a:t>
            </a:r>
          </a:p>
          <a:p>
            <a:pPr lvl="7"/>
            <a:r>
              <a:rPr lang="da-DK" dirty="0" smtClean="0"/>
              <a:t>8 niveau</a:t>
            </a:r>
          </a:p>
          <a:p>
            <a:pPr lvl="8"/>
            <a:r>
              <a:rPr lang="da-DK" dirty="0" smtClean="0"/>
              <a:t>9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328084" y="6289200"/>
            <a:ext cx="2889684" cy="1394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Navn (Sidehoved/fod)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371600" y="6290559"/>
            <a:ext cx="3224211" cy="1394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9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a-DK" smtClean="0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459788" y="6288074"/>
            <a:ext cx="684211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5" name="Logo"/>
          <p:cNvGrpSpPr/>
          <p:nvPr/>
        </p:nvGrpSpPr>
        <p:grpSpPr>
          <a:xfrm>
            <a:off x="457200" y="5718575"/>
            <a:ext cx="687600" cy="687600"/>
            <a:chOff x="457200" y="5718575"/>
            <a:chExt cx="687600" cy="687600"/>
          </a:xfrm>
        </p:grpSpPr>
        <p:pic>
          <p:nvPicPr>
            <p:cNvPr id="12" name="Logo H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5718575"/>
              <a:ext cx="687600" cy="687600"/>
            </a:xfrm>
            <a:prstGeom prst="rect">
              <a:avLst/>
            </a:prstGeom>
          </p:spPr>
        </p:pic>
        <p:pic>
          <p:nvPicPr>
            <p:cNvPr id="18" name="Region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5763982"/>
              <a:ext cx="116417" cy="594784"/>
            </a:xfrm>
            <a:prstGeom prst="rect">
              <a:avLst/>
            </a:prstGeom>
          </p:spPr>
        </p:pic>
      </p:grpSp>
      <p:pic>
        <p:nvPicPr>
          <p:cNvPr id="1026" name="Billed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1" t="24451" r="23668" b="9544"/>
          <a:stretch>
            <a:fillRect/>
          </a:stretch>
        </p:blipFill>
        <p:spPr bwMode="auto">
          <a:xfrm>
            <a:off x="7945708" y="1580"/>
            <a:ext cx="1173077" cy="105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64" r:id="rId5"/>
    <p:sldLayoutId id="2147483665" r:id="rId6"/>
    <p:sldLayoutId id="2147483662" r:id="rId7"/>
    <p:sldLayoutId id="2147483658" r:id="rId8"/>
    <p:sldLayoutId id="2147483655" r:id="rId9"/>
    <p:sldLayoutId id="2147483663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chemeClr val="tx1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chemeClr val="tx1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chemeClr val="tx1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849" userDrawn="1">
          <p15:clr>
            <a:srgbClr val="F26B43"/>
          </p15:clr>
        </p15:guide>
        <p15:guide id="4" pos="5330" userDrawn="1">
          <p15:clr>
            <a:srgbClr val="F26B43"/>
          </p15:clr>
        </p15:guide>
        <p15:guide id="5" orient="horz" pos="1284" userDrawn="1">
          <p15:clr>
            <a:srgbClr val="F26B43"/>
          </p15:clr>
        </p15:guide>
        <p15:guide id="6" orient="horz" pos="1467" userDrawn="1">
          <p15:clr>
            <a:srgbClr val="F26B43"/>
          </p15:clr>
        </p15:guide>
        <p15:guide id="7" orient="horz" pos="3455" userDrawn="1">
          <p15:clr>
            <a:srgbClr val="F26B43"/>
          </p15:clr>
        </p15:guide>
        <p15:guide id="8" pos="2947" userDrawn="1">
          <p15:clr>
            <a:srgbClr val="F26B43"/>
          </p15:clr>
        </p15:guide>
        <p15:guide id="9" pos="30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Bioanalytiker udskæring af kompleks væv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Resultater af spørgeskema undersøgelse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458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Bioanalytiker udskæring af kompleks væv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 smtClean="0"/>
              <a:t>Der er 16 steder, der har svaret</a:t>
            </a:r>
          </a:p>
          <a:p>
            <a:r>
              <a:rPr lang="da-DK" dirty="0" smtClean="0"/>
              <a:t>Alle bruger bioanalytikere til udskæring af komplekse præparater i forskellig grad</a:t>
            </a:r>
          </a:p>
          <a:p>
            <a:r>
              <a:rPr lang="da-DK" dirty="0" smtClean="0"/>
              <a:t>Der er 128 bioanalytikere i alt, der er oplært til opgaven</a:t>
            </a:r>
          </a:p>
          <a:p>
            <a:r>
              <a:rPr lang="da-DK" dirty="0" smtClean="0"/>
              <a:t>Der er 59 der har diplomkurset (flest i Odense 15)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29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312014" y="116632"/>
            <a:ext cx="3115970" cy="80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4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Bioanalytikerudskæring væv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264569"/>
              </p:ext>
            </p:extLst>
          </p:nvPr>
        </p:nvGraphicFramePr>
        <p:xfrm>
          <a:off x="683571" y="764711"/>
          <a:ext cx="8460427" cy="4968547"/>
        </p:xfrm>
        <a:graphic>
          <a:graphicData uri="http://schemas.openxmlformats.org/drawingml/2006/table">
            <a:tbl>
              <a:tblPr firstRow="1" firstCol="1" bandRow="1"/>
              <a:tblGrid>
                <a:gridCol w="1391273"/>
                <a:gridCol w="408924"/>
                <a:gridCol w="576064"/>
                <a:gridCol w="432048"/>
                <a:gridCol w="432048"/>
                <a:gridCol w="504056"/>
                <a:gridCol w="504056"/>
                <a:gridCol w="432048"/>
                <a:gridCol w="432048"/>
                <a:gridCol w="432048"/>
                <a:gridCol w="432048"/>
                <a:gridCol w="432048"/>
                <a:gridCol w="360040"/>
                <a:gridCol w="360040"/>
                <a:gridCol w="432048"/>
                <a:gridCol w="408150"/>
                <a:gridCol w="491440"/>
              </a:tblGrid>
              <a:tr h="403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Væv/sted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Roskilde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Sønderborg</a:t>
                      </a:r>
                      <a:endParaRPr lang="da-D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Holstebro</a:t>
                      </a:r>
                      <a:endParaRPr lang="da-D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Hvidovre</a:t>
                      </a:r>
                      <a:endParaRPr lang="da-D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Næstved</a:t>
                      </a:r>
                      <a:endParaRPr lang="da-D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Odense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Slagelse</a:t>
                      </a:r>
                      <a:endParaRPr lang="da-D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Viborg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Herlev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Randers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Vejle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RH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Ålborg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Esbjerg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Aarhus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Vendsyssel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Abort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sim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Adnex (ovarier)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Appendix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(X)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Benigne uterus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Benign mamma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Endometriechips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sim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Galdeblære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(X)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Hud (store)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X–mm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Hæmoride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sim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Konus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+ collum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+ collum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Lipom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sim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9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Lymfeknuder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(prost)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Axil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tarm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colon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mam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 mam + tarm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Marisk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sim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Mindre orto vævsstykker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Muskelbiopsier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Oment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Onkoplastik mamma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Pilonidal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a-DK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Placenta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(X)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(X)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Polypper (store)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a-DK" sz="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da-DK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tarm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Prostata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X+biob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Re-resektat mamma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Tonsiller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Tuba/salpingx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(X)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 sim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39877" marR="39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3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368000" y="872715"/>
            <a:ext cx="7092000" cy="540061"/>
          </a:xfrm>
        </p:spPr>
        <p:txBody>
          <a:bodyPr/>
          <a:lstStyle/>
          <a:p>
            <a:r>
              <a:rPr lang="da-DK" dirty="0" smtClean="0"/>
              <a:t>Hvordan bedømmer lægerne kvaliteten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3"/>
          </p:nvPr>
        </p:nvSpPr>
        <p:spPr>
          <a:xfrm>
            <a:off x="1368425" y="1556792"/>
            <a:ext cx="7091363" cy="4608511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I Roskilde er lægerne begejstrede</a:t>
            </a:r>
          </a:p>
          <a:p>
            <a:r>
              <a:rPr lang="da-DK" dirty="0"/>
              <a:t>I Næstved har der været gode tilbagemeldinger</a:t>
            </a:r>
          </a:p>
          <a:p>
            <a:r>
              <a:rPr lang="da-DK" dirty="0"/>
              <a:t>I Slagelse bedømmer lægerne kvaliteten til at være meget </a:t>
            </a:r>
            <a:r>
              <a:rPr lang="da-DK" dirty="0" smtClean="0"/>
              <a:t>tilfredsstillende</a:t>
            </a:r>
          </a:p>
          <a:p>
            <a:r>
              <a:rPr lang="da-DK" dirty="0" smtClean="0"/>
              <a:t>I Sønderborg bedømmer de kvaliteten til at være på niveau med reservelæger</a:t>
            </a:r>
          </a:p>
          <a:p>
            <a:r>
              <a:rPr lang="da-DK" dirty="0" smtClean="0"/>
              <a:t>I Hvidovre skar bioanalytikerne for tyndt ud i starten, men nu er kvaliteten flot og det er en stor succes</a:t>
            </a:r>
          </a:p>
          <a:p>
            <a:r>
              <a:rPr lang="da-DK" dirty="0" smtClean="0"/>
              <a:t>I Odense er lægerne glade for kvaliteten og der gives meget ros</a:t>
            </a:r>
          </a:p>
          <a:p>
            <a:r>
              <a:rPr lang="da-DK" dirty="0" smtClean="0"/>
              <a:t>I Holsebro, Viborg, Herlev og Rigshospitalet vurderes kvaliteten løbende</a:t>
            </a:r>
          </a:p>
          <a:p>
            <a:r>
              <a:rPr lang="da-DK" dirty="0" smtClean="0"/>
              <a:t>I Randers og Vejle er der stor tilfredshed blandt lægerne med kvaliteten</a:t>
            </a:r>
          </a:p>
          <a:p>
            <a:r>
              <a:rPr lang="da-DK" dirty="0" smtClean="0"/>
              <a:t>I Ålborg vurderes kvaliteten ud fra om vejledningerne følges</a:t>
            </a:r>
          </a:p>
          <a:p>
            <a:r>
              <a:rPr lang="da-DK" dirty="0" smtClean="0"/>
              <a:t>I Aarhus er der kun positive tilbagemeldinger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79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Andre former for arbejdsglidning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Registrering gledet fra sekretærer til bioanalytikere</a:t>
            </a:r>
          </a:p>
          <a:p>
            <a:r>
              <a:rPr lang="da-DK" dirty="0" smtClean="0"/>
              <a:t>Fikseringssnit i komplekse præparater</a:t>
            </a:r>
          </a:p>
          <a:p>
            <a:r>
              <a:rPr lang="da-DK" dirty="0" smtClean="0"/>
              <a:t>EBUS/EUS egnethed på operationsstue</a:t>
            </a:r>
          </a:p>
          <a:p>
            <a:r>
              <a:rPr lang="da-DK" dirty="0" smtClean="0"/>
              <a:t>Præscreening af finnåle</a:t>
            </a:r>
          </a:p>
          <a:p>
            <a:r>
              <a:rPr lang="da-DK" dirty="0" err="1" smtClean="0"/>
              <a:t>Perfusionsfiksering</a:t>
            </a:r>
            <a:r>
              <a:rPr lang="da-DK" dirty="0" smtClean="0"/>
              <a:t> af </a:t>
            </a:r>
            <a:r>
              <a:rPr lang="da-DK" dirty="0" err="1" smtClean="0"/>
              <a:t>lungeresektater</a:t>
            </a:r>
            <a:endParaRPr lang="da-DK" dirty="0" smtClean="0"/>
          </a:p>
          <a:p>
            <a:r>
              <a:rPr lang="da-DK" dirty="0" err="1" smtClean="0"/>
              <a:t>Fratagning</a:t>
            </a:r>
            <a:r>
              <a:rPr lang="da-DK" dirty="0" smtClean="0"/>
              <a:t> af væv til biobank</a:t>
            </a:r>
          </a:p>
          <a:p>
            <a:r>
              <a:rPr lang="da-DK" dirty="0" smtClean="0"/>
              <a:t>Makroskopisk vurdering af </a:t>
            </a:r>
            <a:r>
              <a:rPr lang="da-DK" dirty="0" err="1" smtClean="0"/>
              <a:t>hypertrofia</a:t>
            </a:r>
            <a:r>
              <a:rPr lang="da-DK" dirty="0" smtClean="0"/>
              <a:t> mammae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8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Andre former for arbejdsglidning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3"/>
          </p:nvPr>
        </p:nvSpPr>
        <p:spPr>
          <a:xfrm>
            <a:off x="1368425" y="2327275"/>
            <a:ext cx="7091363" cy="3766021"/>
          </a:xfrm>
        </p:spPr>
        <p:txBody>
          <a:bodyPr>
            <a:normAutofit fontScale="92500"/>
          </a:bodyPr>
          <a:lstStyle/>
          <a:p>
            <a:r>
              <a:rPr lang="da-DK" dirty="0"/>
              <a:t>Digital billedbehandling (aflæsning af </a:t>
            </a:r>
            <a:r>
              <a:rPr lang="da-DK" dirty="0" err="1"/>
              <a:t>immuner</a:t>
            </a:r>
            <a:r>
              <a:rPr lang="da-DK" dirty="0"/>
              <a:t>)</a:t>
            </a:r>
          </a:p>
          <a:p>
            <a:r>
              <a:rPr lang="da-DK" dirty="0"/>
              <a:t>Mikroskopi af </a:t>
            </a:r>
            <a:r>
              <a:rPr lang="da-DK" dirty="0" err="1"/>
              <a:t>ductus</a:t>
            </a:r>
            <a:r>
              <a:rPr lang="da-DK" dirty="0"/>
              <a:t> </a:t>
            </a:r>
            <a:r>
              <a:rPr lang="da-DK" dirty="0" err="1"/>
              <a:t>deferens</a:t>
            </a:r>
            <a:endParaRPr lang="da-DK" dirty="0"/>
          </a:p>
          <a:p>
            <a:r>
              <a:rPr lang="da-DK" dirty="0"/>
              <a:t>Frysesnit/diagnostik af normale </a:t>
            </a:r>
            <a:r>
              <a:rPr lang="da-DK" dirty="0" err="1"/>
              <a:t>sentinel</a:t>
            </a:r>
            <a:r>
              <a:rPr lang="da-DK" dirty="0"/>
              <a:t> </a:t>
            </a:r>
            <a:r>
              <a:rPr lang="da-DK" dirty="0" smtClean="0"/>
              <a:t>nodes fra mamma</a:t>
            </a:r>
            <a:endParaRPr lang="da-DK" dirty="0"/>
          </a:p>
          <a:p>
            <a:r>
              <a:rPr lang="da-DK" dirty="0"/>
              <a:t>Præscreening af </a:t>
            </a:r>
            <a:r>
              <a:rPr lang="da-DK" dirty="0" err="1"/>
              <a:t>sentinel</a:t>
            </a:r>
            <a:r>
              <a:rPr lang="da-DK" dirty="0"/>
              <a:t> </a:t>
            </a:r>
            <a:r>
              <a:rPr lang="da-DK" dirty="0" smtClean="0"/>
              <a:t>node malignt melanom </a:t>
            </a:r>
            <a:r>
              <a:rPr lang="da-DK" dirty="0"/>
              <a:t>uden frys</a:t>
            </a:r>
          </a:p>
          <a:p>
            <a:r>
              <a:rPr lang="da-DK" dirty="0"/>
              <a:t>HER2 scoring på DDISH og FISH</a:t>
            </a:r>
          </a:p>
          <a:p>
            <a:r>
              <a:rPr lang="da-DK" dirty="0"/>
              <a:t>Udskæring af </a:t>
            </a:r>
            <a:r>
              <a:rPr lang="da-DK" dirty="0" err="1"/>
              <a:t>sentinel</a:t>
            </a:r>
            <a:r>
              <a:rPr lang="da-DK" dirty="0"/>
              <a:t> node fra mamma til </a:t>
            </a:r>
            <a:r>
              <a:rPr lang="da-DK" dirty="0" smtClean="0"/>
              <a:t>frys</a:t>
            </a:r>
          </a:p>
          <a:p>
            <a:r>
              <a:rPr lang="da-DK" dirty="0" smtClean="0"/>
              <a:t>Desuden er nogle bioanalytiker opgaver gledet til sekretærer, bioanalytikerstuderende og medhjælpere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65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Øvrige kommentarer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3"/>
          </p:nvPr>
        </p:nvSpPr>
        <p:spPr>
          <a:xfrm>
            <a:off x="1368425" y="2327275"/>
            <a:ext cx="7091363" cy="3766021"/>
          </a:xfrm>
        </p:spPr>
        <p:txBody>
          <a:bodyPr>
            <a:normAutofit fontScale="85000" lnSpcReduction="20000"/>
          </a:bodyPr>
          <a:lstStyle/>
          <a:p>
            <a:r>
              <a:rPr lang="da-DK" dirty="0"/>
              <a:t>Roskilde: Både bioanalytikerne og lægerne er glade for ordningen. </a:t>
            </a:r>
            <a:r>
              <a:rPr lang="da-DK" dirty="0" err="1"/>
              <a:t>Bio’erne</a:t>
            </a:r>
            <a:r>
              <a:rPr lang="da-DK" dirty="0"/>
              <a:t> udfordres og i en tid med patologmangel er det en super løsning.</a:t>
            </a:r>
          </a:p>
          <a:p>
            <a:r>
              <a:rPr lang="da-DK" dirty="0"/>
              <a:t>Holstebro: De 5 bioanalytikere støtter hinanden internt ved problemer med udskæringen. Bioanalytikerne har en kontaktlæge, hvor der kan hentes hjælp ved problemer med </a:t>
            </a:r>
            <a:r>
              <a:rPr lang="da-DK" dirty="0" smtClean="0"/>
              <a:t>udskæringen</a:t>
            </a:r>
          </a:p>
          <a:p>
            <a:r>
              <a:rPr lang="da-DK" dirty="0" smtClean="0"/>
              <a:t>Odense: </a:t>
            </a:r>
            <a:r>
              <a:rPr lang="da-DK" dirty="0"/>
              <a:t>Er der </a:t>
            </a:r>
            <a:r>
              <a:rPr lang="da-DK" dirty="0" smtClean="0"/>
              <a:t>problemer med kvaliteten </a:t>
            </a:r>
            <a:r>
              <a:rPr lang="da-DK" dirty="0"/>
              <a:t>følges der op med den enkelte bioanalytiker som kvalitetssikring. Der arrangeres også undervisning og kvalitetssikring løbende</a:t>
            </a:r>
            <a:r>
              <a:rPr lang="da-DK" dirty="0" smtClean="0"/>
              <a:t>.</a:t>
            </a:r>
          </a:p>
          <a:p>
            <a:r>
              <a:rPr lang="da-DK" dirty="0"/>
              <a:t>Aarhus: De fleste bioanalytikere vil gerne overtage udskæring. Efterhånden er de fleste patologer også blevet overbevist om, at det er en god ide: kvaliteten er god, og patologerne bliver aflastet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508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Øvrige kommentarer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Hvidovre: Det har været en stor succes. Bioanalytikerne trives med de nye udfordringer og lægerne er glade for at blive aflastet i udskæringen.</a:t>
            </a:r>
          </a:p>
          <a:p>
            <a:r>
              <a:rPr lang="da-DK" dirty="0"/>
              <a:t>Næstved: Vi er rigtig glade for arbejdet rent fagligt. Vi synes, at det er nemmere at planlægge dagen, når arbejdet ligger i vores egen gruppe.</a:t>
            </a:r>
          </a:p>
          <a:p>
            <a:r>
              <a:rPr lang="da-DK" dirty="0"/>
              <a:t>Herlev: Over tid vil der komme flere organområder til bioanalytiker </a:t>
            </a:r>
            <a:r>
              <a:rPr lang="da-DK" dirty="0" smtClean="0"/>
              <a:t>udskæring. </a:t>
            </a:r>
            <a:r>
              <a:rPr lang="da-DK" dirty="0"/>
              <a:t>Der er teoretisk undervisning i de relevante emner samt sidemandsoplæring, hvor lægen sidder og underviser, når bioanalytikeren sidder med kniven. Bioanalytikeren udskærer selvstændigt, når lægen vurderer at vedkommende har de nødvendige kompetencer.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4907033"/>
      </p:ext>
    </p:extLst>
  </p:cSld>
  <p:clrMapOvr>
    <a:masterClrMapping/>
  </p:clrMapOvr>
</p:sld>
</file>

<file path=ppt/theme/theme1.xml><?xml version="1.0" encoding="utf-8"?>
<a:theme xmlns:a="http://schemas.openxmlformats.org/drawingml/2006/main" name="Herlev Gentofte skabelon + PA">
  <a:themeElements>
    <a:clrScheme name="REGION H Hospital">
      <a:dk1>
        <a:srgbClr val="333333"/>
      </a:dk1>
      <a:lt1>
        <a:srgbClr val="FFFFFF"/>
      </a:lt1>
      <a:dk2>
        <a:srgbClr val="575757"/>
      </a:dk2>
      <a:lt2>
        <a:srgbClr val="CCEBFA"/>
      </a:lt2>
      <a:accent1>
        <a:srgbClr val="99D7F6"/>
      </a:accent1>
      <a:accent2>
        <a:srgbClr val="333333"/>
      </a:accent2>
      <a:accent3>
        <a:srgbClr val="4DB9EF"/>
      </a:accent3>
      <a:accent4>
        <a:srgbClr val="666666"/>
      </a:accent4>
      <a:accent5>
        <a:srgbClr val="19A5EA"/>
      </a:accent5>
      <a:accent6>
        <a:srgbClr val="999999"/>
      </a:accent6>
      <a:hlink>
        <a:srgbClr val="0086CC"/>
      </a:hlink>
      <a:folHlink>
        <a:srgbClr val="808080"/>
      </a:folHlink>
    </a:clrScheme>
    <a:fontScheme name="Region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REGION H PowerPoint Skabelon_DK.potx" id="{26986A75-4BB5-4C20-9DD6-E823FDD01161}" vid="{1F3D9A04-036F-41B4-8EF4-D6B3C5EA408C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87D255C51C984298C5A6B30037A252" ma:contentTypeVersion="1" ma:contentTypeDescription="Opret et nyt dokument." ma:contentTypeScope="" ma:versionID="795f4f2e54de072a58dfb7fc90b3c96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6d1302ba78386ef361c56514509a37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tartdato for planlægning" ma:internalName="PublishingStartDate">
      <xsd:simpleType>
        <xsd:restriction base="dms:Unknown"/>
      </xsd:simpleType>
    </xsd:element>
    <xsd:element name="PublishingExpirationDate" ma:index="9" nillable="true" ma:displayName="Slutdato for planlægning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2A6A069-FA9B-4242-9DFC-4DC52947C920}"/>
</file>

<file path=customXml/itemProps2.xml><?xml version="1.0" encoding="utf-8"?>
<ds:datastoreItem xmlns:ds="http://schemas.openxmlformats.org/officeDocument/2006/customXml" ds:itemID="{37D98A8C-499D-4171-A7C3-469DCE0EF7BF}"/>
</file>

<file path=customXml/itemProps3.xml><?xml version="1.0" encoding="utf-8"?>
<ds:datastoreItem xmlns:ds="http://schemas.openxmlformats.org/officeDocument/2006/customXml" ds:itemID="{CD7DE984-8CD4-4DF3-9A84-23C8EE0F7302}"/>
</file>

<file path=docProps/app.xml><?xml version="1.0" encoding="utf-8"?>
<Properties xmlns="http://schemas.openxmlformats.org/officeDocument/2006/extended-properties" xmlns:vt="http://schemas.openxmlformats.org/officeDocument/2006/docPropsVTypes">
  <Template>Herlev Gentofte skabelon + PA</Template>
  <TotalTime>0</TotalTime>
  <Words>698</Words>
  <Application>Microsoft Office PowerPoint</Application>
  <PresentationFormat>Skærmshow (4:3)</PresentationFormat>
  <Paragraphs>476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Herlev Gentofte skabelon + PA</vt:lpstr>
      <vt:lpstr>Bioanalytiker udskæring af kompleks væv</vt:lpstr>
      <vt:lpstr>Bioanalytiker udskæring af kompleks væv</vt:lpstr>
      <vt:lpstr>PowerPoint-præsentation</vt:lpstr>
      <vt:lpstr>Hvordan bedømmer lægerne kvaliteten</vt:lpstr>
      <vt:lpstr>Andre former for arbejdsglidning</vt:lpstr>
      <vt:lpstr>Andre former for arbejdsglidning</vt:lpstr>
      <vt:lpstr>Øvrige kommentarer</vt:lpstr>
      <vt:lpstr>Øvrige kommentarer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2015-07-07T10:51:11Z</dcterms:created>
  <dcterms:modified xsi:type="dcterms:W3CDTF">2015-11-16T11:24:21Z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ContentTypeId">
    <vt:lpwstr>0x0101000087D255C51C984298C5A6B30037A252</vt:lpwstr>
  </property>
</Properties>
</file>