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72" r:id="rId17"/>
    <p:sldId id="273" r:id="rId18"/>
    <p:sldId id="274" r:id="rId19"/>
    <p:sldId id="278" r:id="rId20"/>
    <p:sldId id="279" r:id="rId21"/>
    <p:sldId id="280" r:id="rId22"/>
    <p:sldId id="281" r:id="rId23"/>
    <p:sldId id="275" r:id="rId24"/>
    <p:sldId id="276" r:id="rId25"/>
    <p:sldId id="277" r:id="rId26"/>
    <p:sldId id="282" r:id="rId27"/>
    <p:sldId id="285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3B3"/>
    <a:srgbClr val="565656"/>
    <a:srgbClr val="1F4A60"/>
    <a:srgbClr val="009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-288" y="-90"/>
      </p:cViewPr>
      <p:guideLst>
        <p:guide orient="horz" pos="3457"/>
        <p:guide orient="horz" pos="1466"/>
        <p:guide orient="horz" pos="1287"/>
        <p:guide pos="862"/>
        <p:guide pos="5329"/>
        <p:guide pos="3026"/>
        <p:guide pos="316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RGHNAS03\AFD-HEH\Patologiafdelingen%20P\HISTOLOGI\Forsknings-%20og%20udviklingsprojekter\Fikseringsprojekt\DNA%20oprensning%20og%20Resultate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RGHNAS03\AFD-HEH\Patologiafdelingen%20P\HISTOLOGI\Forsknings-%20og%20udviklingsprojekter\Fikseringsprojekt\DNA%20oprensning%20og%20Resultater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RGHNAS03\AFD-HEH\Patologiafdelingen%20P\HISTOLOGI\Forsknings-%20og%20udviklingsprojekter\Fikseringsprojekt\DNA%20oprensning%20og%20Resultater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area3DChart>
        <c:grouping val="standard"/>
        <c:varyColors val="0"/>
        <c:ser>
          <c:idx val="0"/>
          <c:order val="0"/>
          <c:tx>
            <c:strRef>
              <c:f>'Ark1'!$A$69</c:f>
              <c:strCache>
                <c:ptCount val="1"/>
                <c:pt idx="0">
                  <c:v>Formalinfixeret 300bp</c:v>
                </c:pt>
              </c:strCache>
            </c:strRef>
          </c:tx>
          <c:val>
            <c:numRef>
              <c:f>'Ark1'!$A$70:$A$77</c:f>
              <c:numCache>
                <c:formatCode>General</c:formatCode>
                <c:ptCount val="8"/>
                <c:pt idx="0">
                  <c:v>7000</c:v>
                </c:pt>
                <c:pt idx="1">
                  <c:v>2800</c:v>
                </c:pt>
                <c:pt idx="2">
                  <c:v>6000</c:v>
                </c:pt>
                <c:pt idx="3">
                  <c:v>3000</c:v>
                </c:pt>
                <c:pt idx="4">
                  <c:v>7500</c:v>
                </c:pt>
                <c:pt idx="5">
                  <c:v>4500</c:v>
                </c:pt>
                <c:pt idx="6">
                  <c:v>7500</c:v>
                </c:pt>
                <c:pt idx="7">
                  <c:v>7500</c:v>
                </c:pt>
              </c:numCache>
            </c:numRef>
          </c:val>
        </c:ser>
        <c:ser>
          <c:idx val="1"/>
          <c:order val="1"/>
          <c:tx>
            <c:strRef>
              <c:f>'Ark1'!$B$69</c:f>
              <c:strCache>
                <c:ptCount val="1"/>
                <c:pt idx="0">
                  <c:v>Molekylærfix 300bp</c:v>
                </c:pt>
              </c:strCache>
            </c:strRef>
          </c:tx>
          <c:val>
            <c:numRef>
              <c:f>'Ark1'!$B$70:$B$77</c:f>
              <c:numCache>
                <c:formatCode>General</c:formatCode>
                <c:ptCount val="8"/>
                <c:pt idx="0">
                  <c:v>8000</c:v>
                </c:pt>
                <c:pt idx="1">
                  <c:v>7000</c:v>
                </c:pt>
                <c:pt idx="2">
                  <c:v>8000</c:v>
                </c:pt>
                <c:pt idx="3">
                  <c:v>8000</c:v>
                </c:pt>
                <c:pt idx="4">
                  <c:v>8000</c:v>
                </c:pt>
                <c:pt idx="5">
                  <c:v>8000</c:v>
                </c:pt>
                <c:pt idx="6">
                  <c:v>8000</c:v>
                </c:pt>
                <c:pt idx="7">
                  <c:v>7000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451584"/>
        <c:axId val="60272640"/>
        <c:axId val="59765632"/>
      </c:area3DChart>
      <c:catAx>
        <c:axId val="92451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a-DK"/>
                  <a:t>Prøver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60272640"/>
        <c:crosses val="autoZero"/>
        <c:auto val="1"/>
        <c:lblAlgn val="ctr"/>
        <c:lblOffset val="100"/>
        <c:noMultiLvlLbl val="0"/>
      </c:catAx>
      <c:valAx>
        <c:axId val="602726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Signal intensitet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2451584"/>
        <c:crosses val="autoZero"/>
        <c:crossBetween val="midCat"/>
      </c:valAx>
      <c:serAx>
        <c:axId val="59765632"/>
        <c:scaling>
          <c:orientation val="minMax"/>
        </c:scaling>
        <c:delete val="1"/>
        <c:axPos val="b"/>
        <c:majorTickMark val="out"/>
        <c:minorTickMark val="none"/>
        <c:tickLblPos val="nextTo"/>
        <c:crossAx val="60272640"/>
        <c:crosses val="autoZero"/>
      </c:serAx>
    </c:plotArea>
    <c:legend>
      <c:legendPos val="r"/>
      <c:layout/>
      <c:overlay val="0"/>
      <c:txPr>
        <a:bodyPr/>
        <a:lstStyle/>
        <a:p>
          <a:pPr rtl="0">
            <a:defRPr/>
          </a:pPr>
          <a:endParaRPr lang="da-DK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area3DChart>
        <c:grouping val="standard"/>
        <c:varyColors val="0"/>
        <c:ser>
          <c:idx val="0"/>
          <c:order val="0"/>
          <c:tx>
            <c:strRef>
              <c:f>'Ark1'!$C$69</c:f>
              <c:strCache>
                <c:ptCount val="1"/>
                <c:pt idx="0">
                  <c:v>Formalinfixeret 400bp</c:v>
                </c:pt>
              </c:strCache>
            </c:strRef>
          </c:tx>
          <c:val>
            <c:numRef>
              <c:f>'Ark1'!$C$70:$C$77</c:f>
              <c:numCache>
                <c:formatCode>General</c:formatCode>
                <c:ptCount val="8"/>
                <c:pt idx="0">
                  <c:v>1800</c:v>
                </c:pt>
                <c:pt idx="1">
                  <c:v>500</c:v>
                </c:pt>
                <c:pt idx="2">
                  <c:v>1400</c:v>
                </c:pt>
                <c:pt idx="3">
                  <c:v>320</c:v>
                </c:pt>
                <c:pt idx="4">
                  <c:v>2200</c:v>
                </c:pt>
                <c:pt idx="5">
                  <c:v>750</c:v>
                </c:pt>
                <c:pt idx="6">
                  <c:v>2400</c:v>
                </c:pt>
                <c:pt idx="7">
                  <c:v>2200</c:v>
                </c:pt>
              </c:numCache>
            </c:numRef>
          </c:val>
        </c:ser>
        <c:ser>
          <c:idx val="1"/>
          <c:order val="1"/>
          <c:tx>
            <c:strRef>
              <c:f>'Ark1'!$D$69</c:f>
              <c:strCache>
                <c:ptCount val="1"/>
                <c:pt idx="0">
                  <c:v>Molekylærfix 400bp</c:v>
                </c:pt>
              </c:strCache>
            </c:strRef>
          </c:tx>
          <c:val>
            <c:numRef>
              <c:f>'Ark1'!$D$70:$D$77</c:f>
              <c:numCache>
                <c:formatCode>General</c:formatCode>
                <c:ptCount val="8"/>
                <c:pt idx="0">
                  <c:v>2600</c:v>
                </c:pt>
                <c:pt idx="1">
                  <c:v>1800</c:v>
                </c:pt>
                <c:pt idx="2">
                  <c:v>3600</c:v>
                </c:pt>
                <c:pt idx="3">
                  <c:v>2500</c:v>
                </c:pt>
                <c:pt idx="4">
                  <c:v>5500</c:v>
                </c:pt>
                <c:pt idx="5">
                  <c:v>3800</c:v>
                </c:pt>
                <c:pt idx="6">
                  <c:v>3600</c:v>
                </c:pt>
                <c:pt idx="7">
                  <c:v>3200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352192"/>
        <c:axId val="61366656"/>
        <c:axId val="59766976"/>
      </c:area3DChart>
      <c:catAx>
        <c:axId val="61352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Prøver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61366656"/>
        <c:crosses val="autoZero"/>
        <c:auto val="1"/>
        <c:lblAlgn val="ctr"/>
        <c:lblOffset val="100"/>
        <c:noMultiLvlLbl val="0"/>
      </c:catAx>
      <c:valAx>
        <c:axId val="61366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Signal intensitet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1352192"/>
        <c:crosses val="autoZero"/>
        <c:crossBetween val="midCat"/>
      </c:valAx>
      <c:serAx>
        <c:axId val="59766976"/>
        <c:scaling>
          <c:orientation val="minMax"/>
        </c:scaling>
        <c:delete val="1"/>
        <c:axPos val="b"/>
        <c:majorTickMark val="out"/>
        <c:minorTickMark val="none"/>
        <c:tickLblPos val="nextTo"/>
        <c:crossAx val="61366656"/>
        <c:crosses val="autoZero"/>
      </c:serAx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area3DChart>
        <c:grouping val="standard"/>
        <c:varyColors val="0"/>
        <c:ser>
          <c:idx val="0"/>
          <c:order val="0"/>
          <c:tx>
            <c:strRef>
              <c:f>'Ark1'!$E$69</c:f>
              <c:strCache>
                <c:ptCount val="1"/>
                <c:pt idx="0">
                  <c:v>Formalinfixeret 600bp</c:v>
                </c:pt>
              </c:strCache>
            </c:strRef>
          </c:tx>
          <c:val>
            <c:numRef>
              <c:f>'Ark1'!$E$70:$E$77</c:f>
              <c:numCache>
                <c:formatCode>General</c:formatCode>
                <c:ptCount val="8"/>
                <c:pt idx="0">
                  <c:v>360</c:v>
                </c:pt>
                <c:pt idx="1">
                  <c:v>30</c:v>
                </c:pt>
                <c:pt idx="2">
                  <c:v>360</c:v>
                </c:pt>
                <c:pt idx="3">
                  <c:v>25</c:v>
                </c:pt>
                <c:pt idx="4">
                  <c:v>500</c:v>
                </c:pt>
                <c:pt idx="5">
                  <c:v>55</c:v>
                </c:pt>
                <c:pt idx="6">
                  <c:v>420</c:v>
                </c:pt>
                <c:pt idx="7">
                  <c:v>400</c:v>
                </c:pt>
              </c:numCache>
            </c:numRef>
          </c:val>
        </c:ser>
        <c:ser>
          <c:idx val="1"/>
          <c:order val="1"/>
          <c:tx>
            <c:strRef>
              <c:f>'Ark1'!$F$69</c:f>
              <c:strCache>
                <c:ptCount val="1"/>
                <c:pt idx="0">
                  <c:v>Molekylærfix 600bp</c:v>
                </c:pt>
              </c:strCache>
            </c:strRef>
          </c:tx>
          <c:val>
            <c:numRef>
              <c:f>'Ark1'!$F$70:$F$77</c:f>
              <c:numCache>
                <c:formatCode>General</c:formatCode>
                <c:ptCount val="8"/>
                <c:pt idx="0">
                  <c:v>600</c:v>
                </c:pt>
                <c:pt idx="1">
                  <c:v>280</c:v>
                </c:pt>
                <c:pt idx="2">
                  <c:v>750</c:v>
                </c:pt>
                <c:pt idx="3">
                  <c:v>450</c:v>
                </c:pt>
                <c:pt idx="4">
                  <c:v>1300</c:v>
                </c:pt>
                <c:pt idx="5">
                  <c:v>550</c:v>
                </c:pt>
                <c:pt idx="6">
                  <c:v>700</c:v>
                </c:pt>
                <c:pt idx="7">
                  <c:v>550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01728"/>
        <c:axId val="61403904"/>
        <c:axId val="61382656"/>
      </c:area3DChart>
      <c:catAx>
        <c:axId val="61401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Prøver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61403904"/>
        <c:crosses val="autoZero"/>
        <c:auto val="1"/>
        <c:lblAlgn val="ctr"/>
        <c:lblOffset val="100"/>
        <c:noMultiLvlLbl val="0"/>
      </c:catAx>
      <c:valAx>
        <c:axId val="61403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Signal intensitet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1401728"/>
        <c:crosses val="autoZero"/>
        <c:crossBetween val="midCat"/>
      </c:valAx>
      <c:serAx>
        <c:axId val="61382656"/>
        <c:scaling>
          <c:orientation val="minMax"/>
        </c:scaling>
        <c:delete val="1"/>
        <c:axPos val="b"/>
        <c:majorTickMark val="out"/>
        <c:minorTickMark val="none"/>
        <c:tickLblPos val="nextTo"/>
        <c:crossAx val="61403904"/>
        <c:crosses val="autoZero"/>
      </c:serAx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28D1-58D8-4EBA-AD4A-3097FCE67AD9}" type="datetimeFigureOut">
              <a:rPr lang="da-DK" smtClean="0"/>
              <a:t>05-10-2015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502-756A-4244-B8CC-0FD4F7A5EFF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7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da-DK" smtClean="0"/>
              <a:t>I molekylær analyserne gav MF bedre resultat, både hvad angår mængden af DNA og længden af DNA fragmenterne, hvilket er i overensstemmelse med erfaringerne, da formalins krydsbindinger ofte skaber problemer for DNA oprensningen</a:t>
            </a:r>
          </a:p>
          <a:p>
            <a:pPr eaLnBrk="1" hangingPunct="1">
              <a:spcBef>
                <a:spcPct val="0"/>
              </a:spcBef>
            </a:pPr>
            <a:endParaRPr lang="da-DK" altLang="da-DK" smtClean="0"/>
          </a:p>
          <a:p>
            <a:pPr eaLnBrk="1" hangingPunct="1">
              <a:spcBef>
                <a:spcPct val="0"/>
              </a:spcBef>
            </a:pPr>
            <a:r>
              <a:rPr lang="da-DK" altLang="da-DK" smtClean="0"/>
              <a:t>W: Væv præpareret med MF giver bedre udbytte af DNA</a:t>
            </a:r>
          </a:p>
          <a:p>
            <a:pPr eaLnBrk="1" hangingPunct="1">
              <a:spcBef>
                <a:spcPct val="0"/>
              </a:spcBef>
            </a:pPr>
            <a:r>
              <a:rPr lang="da-DK" altLang="da-DK" smtClean="0"/>
              <a:t>Væv præpareret med MF bedre kvalitet DNA (fragment længde)</a:t>
            </a:r>
          </a:p>
          <a:p>
            <a:pPr eaLnBrk="1" hangingPunct="1">
              <a:spcBef>
                <a:spcPct val="0"/>
              </a:spcBef>
            </a:pPr>
            <a:endParaRPr lang="da-DK" altLang="da-DK" smtClean="0"/>
          </a:p>
        </p:txBody>
      </p:sp>
      <p:sp>
        <p:nvSpPr>
          <p:cNvPr id="3789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fld id="{BCB515FD-DA1C-430E-BE7E-7FBA45B36F2E}" type="slidenum">
              <a:rPr lang="da-DK" altLang="da-DK" smtClean="0"/>
              <a:pPr/>
              <a:t>29</a:t>
            </a:fld>
            <a:endParaRPr lang="da-DK" altLang="da-D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da-DK" smtClean="0"/>
              <a:t>Præparation i VIP gav også lidt bedre resultater for DNA mængde og længde, hvilket sandsynligvis skyldes den blidere udskiftning af væsker over længere tid og muligvis mikrobølgerne på Xpress</a:t>
            </a:r>
          </a:p>
          <a:p>
            <a:pPr eaLnBrk="1" hangingPunct="1">
              <a:spcBef>
                <a:spcPct val="0"/>
              </a:spcBef>
            </a:pPr>
            <a:endParaRPr lang="da-DK" altLang="da-DK" smtClean="0"/>
          </a:p>
          <a:p>
            <a:pPr eaLnBrk="1" hangingPunct="1">
              <a:spcBef>
                <a:spcPct val="0"/>
              </a:spcBef>
            </a:pPr>
            <a:r>
              <a:rPr lang="da-DK" altLang="da-DK" smtClean="0"/>
              <a:t>W: Væv præpareret i VIP giver bedre udbytte og kvalitet DNA end væv præpareret i Xpress</a:t>
            </a:r>
          </a:p>
          <a:p>
            <a:pPr eaLnBrk="1" hangingPunct="1">
              <a:spcBef>
                <a:spcPct val="0"/>
              </a:spcBef>
            </a:pPr>
            <a:endParaRPr lang="da-DK" altLang="da-DK" smtClean="0"/>
          </a:p>
        </p:txBody>
      </p:sp>
      <p:sp>
        <p:nvSpPr>
          <p:cNvPr id="3891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fld id="{82CE4A88-8060-4D0C-A7C5-CDAC56DF24D3}" type="slidenum">
              <a:rPr lang="da-DK" altLang="da-DK" smtClean="0"/>
              <a:pPr/>
              <a:t>30</a:t>
            </a:fld>
            <a:endParaRPr lang="da-DK" alt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611560" y="2038153"/>
            <a:ext cx="8532007" cy="48224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8460000" y="2040924"/>
            <a:ext cx="683568" cy="4819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0" y="0"/>
            <a:ext cx="683568" cy="2038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ktangel 12"/>
          <p:cNvSpPr/>
          <p:nvPr userDrawn="1"/>
        </p:nvSpPr>
        <p:spPr>
          <a:xfrm>
            <a:off x="0" y="2040924"/>
            <a:ext cx="683568" cy="4819847"/>
          </a:xfrm>
          <a:prstGeom prst="rect">
            <a:avLst/>
          </a:prstGeom>
          <a:solidFill>
            <a:srgbClr val="1F4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71600" y="2720891"/>
            <a:ext cx="6402625" cy="1981738"/>
          </a:xfrm>
        </p:spPr>
        <p:txBody>
          <a:bodyPr anchor="t" anchorCtr="0"/>
          <a:lstStyle>
            <a:lvl1pPr>
              <a:defRPr sz="370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Overskrift 37pt skrives her</a:t>
            </a:r>
            <a:br>
              <a:rPr lang="da-DK" dirty="0" smtClean="0"/>
            </a:br>
            <a:r>
              <a:rPr lang="da-DK" dirty="0" smtClean="0"/>
              <a:t>i to eller flere linjer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101432"/>
            <a:ext cx="6400800" cy="888504"/>
          </a:xfrm>
        </p:spPr>
        <p:txBody>
          <a:bodyPr/>
          <a:lstStyle>
            <a:lvl1pPr marL="0" indent="0" algn="l">
              <a:lnSpc>
                <a:spcPct val="89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Underoverskrift 20pt skrives her i to linjer eller max tre linjer</a:t>
            </a:r>
          </a:p>
        </p:txBody>
      </p:sp>
      <p:sp>
        <p:nvSpPr>
          <p:cNvPr id="19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17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AutoShape 4"/>
          <p:cNvSpPr>
            <a:spLocks/>
          </p:cNvSpPr>
          <p:nvPr userDrawn="1"/>
        </p:nvSpPr>
        <p:spPr bwMode="gray">
          <a:xfrm>
            <a:off x="9291215" y="10191"/>
            <a:ext cx="1742691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Indsæt hjælpelinjer til placering af objekter</a:t>
            </a:r>
          </a:p>
          <a:p>
            <a:pPr algn="l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Højreklik uden for slidet og vælg </a:t>
            </a:r>
            <a:r>
              <a: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Gitter og hjælpelinjer</a:t>
            </a:r>
          </a:p>
          <a:p>
            <a:pPr algn="l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Sæt kryds ved </a:t>
            </a:r>
            <a:r>
              <a: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 tegnehjælpelinjer på skærmen</a:t>
            </a:r>
          </a:p>
          <a:p>
            <a:pPr algn="l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</a:t>
            </a:r>
            <a:r>
              <a:rPr lang="da-DK" altLang="da-DK" sz="900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Vælg </a:t>
            </a:r>
            <a:r>
              <a: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2196752" y="3952489"/>
            <a:ext cx="2046559" cy="2824883"/>
            <a:chOff x="-2196752" y="3952489"/>
            <a:chExt cx="2046559" cy="2824883"/>
          </a:xfrm>
        </p:grpSpPr>
        <p:grpSp>
          <p:nvGrpSpPr>
            <p:cNvPr id="25" name="Gruppe 24"/>
            <p:cNvGrpSpPr/>
            <p:nvPr userDrawn="1"/>
          </p:nvGrpSpPr>
          <p:grpSpPr>
            <a:xfrm>
              <a:off x="-2196752" y="3952489"/>
              <a:ext cx="2046559" cy="2824883"/>
              <a:chOff x="-2167432" y="3952489"/>
              <a:chExt cx="2046559" cy="2824883"/>
            </a:xfrm>
          </p:grpSpPr>
          <p:sp>
            <p:nvSpPr>
              <p:cNvPr id="20" name="Text Box 48"/>
              <p:cNvSpPr txBox="1">
                <a:spLocks noChangeArrowheads="1"/>
              </p:cNvSpPr>
              <p:nvPr/>
            </p:nvSpPr>
            <p:spPr bwMode="auto">
              <a:xfrm>
                <a:off x="-2167432" y="3952489"/>
                <a:ext cx="2046559" cy="1300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Aft>
                    <a:spcPts val="250"/>
                  </a:spcAft>
                  <a:defRPr/>
                </a:pPr>
                <a:r>
                  <a:rPr 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Indsætte Titel/beskrivelse og Navn</a:t>
                </a:r>
              </a:p>
              <a:p>
                <a:pPr algn="r" eaLnBrk="1" hangingPunct="1">
                  <a:spcAft>
                    <a:spcPts val="250"/>
                  </a:spcAft>
                  <a:defRPr/>
                </a:pPr>
                <a:r>
                  <a:rPr lang="da-DK" alt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da-DK" alt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Vælg </a:t>
                </a:r>
                <a:r>
                  <a:rPr lang="da-DK" alt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Indsæt</a:t>
                </a:r>
                <a:r>
                  <a:rPr lang="da-DK" alt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 topmenuen </a:t>
                </a:r>
              </a:p>
              <a:p>
                <a:pPr algn="r" eaLnBrk="1" hangingPunct="1">
                  <a:spcAft>
                    <a:spcPts val="250"/>
                  </a:spcAft>
                  <a:defRPr/>
                </a:pPr>
                <a:r>
                  <a:rPr lang="da-DK" alt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da-DK" alt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Vælg </a:t>
                </a:r>
                <a:r>
                  <a:rPr lang="da-DK" alt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Sidehoved og Sidefod</a:t>
                </a:r>
              </a:p>
              <a:p>
                <a:pPr algn="r" eaLnBrk="1" hangingPunct="1">
                  <a:spcAft>
                    <a:spcPts val="250"/>
                  </a:spcAft>
                  <a:defRPr/>
                </a:pPr>
                <a:r>
                  <a:rPr 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Indtast</a:t>
                </a:r>
                <a:r>
                  <a:rPr lang="da-DK" sz="900" baseline="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dit navn, hvor der står </a:t>
                </a:r>
                <a:r>
                  <a:rPr lang="da-DK" sz="900" b="1" baseline="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Navn</a:t>
                </a:r>
                <a:endPara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 eaLnBrk="1" hangingPunct="1">
                  <a:spcAft>
                    <a:spcPts val="250"/>
                  </a:spcAft>
                  <a:defRPr/>
                </a:pPr>
                <a:r>
                  <a:rPr 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Indsæt Titel/beskrivelse</a:t>
                </a:r>
                <a:r>
                  <a:rPr lang="da-DK" sz="900" baseline="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hvor der står </a:t>
                </a:r>
                <a:r>
                  <a:rPr lang="da-DK" sz="900" b="1" kern="12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Titel/beskrivelse</a:t>
                </a:r>
                <a:endPara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 eaLnBrk="1" hangingPunct="1">
                  <a:spcAft>
                    <a:spcPts val="250"/>
                  </a:spcAft>
                  <a:defRPr/>
                </a:pPr>
                <a:r>
                  <a:rPr 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Vælg </a:t>
                </a:r>
                <a:r>
                  <a:rPr 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Anvend på alle </a:t>
                </a:r>
                <a:r>
                  <a:rPr 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eller </a:t>
                </a:r>
                <a:r>
                  <a:rPr lang="da-DK" sz="900" b="1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Anvend</a:t>
                </a:r>
                <a:r>
                  <a:rPr lang="da-DK" sz="900" noProof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hvis det kun skal være på et enkel slide</a:t>
                </a:r>
              </a:p>
            </p:txBody>
          </p:sp>
          <p:grpSp>
            <p:nvGrpSpPr>
              <p:cNvPr id="9" name="Gruppe 8"/>
              <p:cNvGrpSpPr/>
              <p:nvPr userDrawn="1"/>
            </p:nvGrpSpPr>
            <p:grpSpPr>
              <a:xfrm>
                <a:off x="-2167432" y="5314312"/>
                <a:ext cx="2046559" cy="1463060"/>
                <a:chOff x="-2364901" y="4975472"/>
                <a:chExt cx="2046559" cy="1463060"/>
              </a:xfrm>
            </p:grpSpPr>
            <p:pic>
              <p:nvPicPr>
                <p:cNvPr id="2" name="Billede 1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2364901" y="4975472"/>
                  <a:ext cx="2046559" cy="1463060"/>
                </a:xfrm>
                <a:prstGeom prst="rect">
                  <a:avLst/>
                </a:prstGeom>
              </p:spPr>
            </p:pic>
            <p:sp>
              <p:nvSpPr>
                <p:cNvPr id="7" name="Rektangel 6"/>
                <p:cNvSpPr/>
                <p:nvPr userDrawn="1"/>
              </p:nvSpPr>
              <p:spPr>
                <a:xfrm>
                  <a:off x="-2157169" y="5721682"/>
                  <a:ext cx="1364573" cy="108100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a-DK" dirty="0" smtClean="0"/>
                </a:p>
              </p:txBody>
            </p:sp>
            <p:sp>
              <p:nvSpPr>
                <p:cNvPr id="23" name="Rektangel 22"/>
                <p:cNvSpPr/>
                <p:nvPr userDrawn="1"/>
              </p:nvSpPr>
              <p:spPr>
                <a:xfrm>
                  <a:off x="-2202172" y="5952717"/>
                  <a:ext cx="1409576" cy="104575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a-DK" dirty="0" smtClean="0"/>
                </a:p>
              </p:txBody>
            </p:sp>
          </p:grpSp>
        </p:grpSp>
        <p:pic>
          <p:nvPicPr>
            <p:cNvPr id="24" name="Billede 1"/>
            <p:cNvPicPr>
              <a:picLocks noChangeAspect="1"/>
            </p:cNvPicPr>
            <p:nvPr userDrawn="1"/>
          </p:nvPicPr>
          <p:blipFill rotWithShape="1">
            <a:blip r:embed="rId2"/>
            <a:srcRect l="6362" t="63226" r="91404" b="33649"/>
            <a:stretch/>
          </p:blipFill>
          <p:spPr>
            <a:xfrm>
              <a:off x="-2072073" y="6166241"/>
              <a:ext cx="45719" cy="45719"/>
            </a:xfrm>
            <a:prstGeom prst="rect">
              <a:avLst/>
            </a:prstGeom>
          </p:spPr>
        </p:pic>
      </p:grpSp>
      <p:grpSp>
        <p:nvGrpSpPr>
          <p:cNvPr id="26" name="Logo"/>
          <p:cNvGrpSpPr/>
          <p:nvPr userDrawn="1"/>
        </p:nvGrpSpPr>
        <p:grpSpPr>
          <a:xfrm>
            <a:off x="457200" y="1584000"/>
            <a:ext cx="687600" cy="687600"/>
            <a:chOff x="457200" y="5718575"/>
            <a:chExt cx="687600" cy="687600"/>
          </a:xfrm>
        </p:grpSpPr>
        <p:pic>
          <p:nvPicPr>
            <p:cNvPr id="27" name="Logo H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718575"/>
              <a:ext cx="687600" cy="687600"/>
            </a:xfrm>
            <a:prstGeom prst="rect">
              <a:avLst/>
            </a:prstGeom>
          </p:spPr>
        </p:pic>
        <p:pic>
          <p:nvPicPr>
            <p:cNvPr id="28" name="Regio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2" y="5763982"/>
              <a:ext cx="116417" cy="59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611560" y="0"/>
            <a:ext cx="853200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Rektangel 8"/>
          <p:cNvSpPr/>
          <p:nvPr userDrawn="1"/>
        </p:nvSpPr>
        <p:spPr>
          <a:xfrm>
            <a:off x="8460000" y="1"/>
            <a:ext cx="68356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0"/>
            <a:ext cx="683568" cy="6858197"/>
          </a:xfrm>
          <a:prstGeom prst="rect">
            <a:avLst/>
          </a:prstGeom>
          <a:solidFill>
            <a:srgbClr val="1F4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71600" y="1016732"/>
            <a:ext cx="7086600" cy="1312131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Overskrift 27pt i to eller flere linjer </a:t>
            </a:r>
            <a:br>
              <a:rPr lang="da-DK" dirty="0" smtClean="0"/>
            </a:br>
            <a:r>
              <a:rPr lang="da-DK" dirty="0" smtClean="0"/>
              <a:t>teksten vokser opad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368000" y="2585610"/>
            <a:ext cx="2995611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3490922"/>
            <a:ext cx="2995611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4654765" y="2584800"/>
            <a:ext cx="2995611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4654765" y="3492000"/>
            <a:ext cx="2995611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Tak tekst 16pt i to eller max 3 linjer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0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21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chemeClr val="bg1"/>
                </a:solidFill>
              </a:rPr>
              <a:t>Herlev og Gentofte Hospital</a:t>
            </a:r>
          </a:p>
        </p:txBody>
      </p:sp>
      <p:grpSp>
        <p:nvGrpSpPr>
          <p:cNvPr id="22" name="Logo"/>
          <p:cNvGrpSpPr/>
          <p:nvPr userDrawn="1"/>
        </p:nvGrpSpPr>
        <p:grpSpPr>
          <a:xfrm>
            <a:off x="457200" y="4806975"/>
            <a:ext cx="687600" cy="687600"/>
            <a:chOff x="457200" y="5718575"/>
            <a:chExt cx="687600" cy="687600"/>
          </a:xfrm>
        </p:grpSpPr>
        <p:pic>
          <p:nvPicPr>
            <p:cNvPr id="23" name="Logo H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718575"/>
              <a:ext cx="687600" cy="687600"/>
            </a:xfrm>
            <a:prstGeom prst="rect">
              <a:avLst/>
            </a:prstGeom>
          </p:spPr>
        </p:pic>
        <p:pic>
          <p:nvPicPr>
            <p:cNvPr id="24" name="Regio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2" y="5763982"/>
              <a:ext cx="116417" cy="59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02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4895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368000" y="872715"/>
            <a:ext cx="7092000" cy="1161947"/>
          </a:xfrm>
        </p:spPr>
        <p:txBody>
          <a:bodyPr/>
          <a:lstStyle/>
          <a:p>
            <a:r>
              <a:rPr lang="da-DK" dirty="0" smtClean="0"/>
              <a:t>Overskrift 27pt i to eller flere linjer </a:t>
            </a:r>
            <a:br>
              <a:rPr lang="da-DK" dirty="0" smtClean="0"/>
            </a:br>
            <a:r>
              <a:rPr lang="da-DK" dirty="0" smtClean="0"/>
              <a:t>teksten vokser opad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1980728" y="2393789"/>
            <a:ext cx="1833563" cy="2919774"/>
            <a:chOff x="-1980728" y="1411288"/>
            <a:chExt cx="1833563" cy="2919774"/>
          </a:xfrm>
        </p:grpSpPr>
        <p:sp>
          <p:nvSpPr>
            <p:cNvPr id="13" name="AutoShape 4"/>
            <p:cNvSpPr>
              <a:spLocks/>
            </p:cNvSpPr>
            <p:nvPr userDrawn="1"/>
          </p:nvSpPr>
          <p:spPr bwMode="gray">
            <a:xfrm>
              <a:off x="-1980728" y="1411288"/>
              <a:ext cx="1830388" cy="2919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Opstil teksten i </a:t>
              </a:r>
              <a:r>
                <a:rPr lang="da-DK" sz="9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punkter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Niveauer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 Niveau = Bullets </a:t>
              </a:r>
              <a:r>
                <a:rPr lang="da-DK" altLang="da-DK" sz="900" i="1" baseline="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22</a:t>
              </a: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pkt</a:t>
              </a:r>
              <a:b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Niveau = Bullets 22 pkt</a:t>
              </a:r>
              <a:b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Niveau = Bullets 20 pkt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Niveau = Bullets 18 pkt</a:t>
              </a:r>
              <a:b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5. – 9. Niveau = Bullets 16 - 10</a:t>
              </a:r>
              <a:r>
                <a:rPr lang="da-DK" altLang="da-DK" sz="900" i="1" baseline="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pkt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</a:t>
              </a: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at få punktopstillet teksten </a:t>
              </a:r>
              <a:r>
                <a:rPr lang="da-DK" sz="9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</a:t>
              </a: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flere niveauer findes) brug </a:t>
              </a:r>
              <a:r>
                <a:rPr lang="da-DK" sz="9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Forøg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få venstrestillet teksten </a:t>
              </a:r>
              <a:b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uden punktopstilling, brug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Formindsk 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uppe 13"/>
            <p:cNvGrpSpPr/>
            <p:nvPr userDrawn="1"/>
          </p:nvGrpSpPr>
          <p:grpSpPr>
            <a:xfrm>
              <a:off x="-604365" y="3126445"/>
              <a:ext cx="457200" cy="209550"/>
              <a:chOff x="10615613" y="1808820"/>
              <a:chExt cx="457200" cy="20955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5613" y="1808820"/>
                <a:ext cx="45720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47"/>
              <p:cNvSpPr/>
              <p:nvPr/>
            </p:nvSpPr>
            <p:spPr>
              <a:xfrm>
                <a:off x="10844213" y="1808820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  <p:grpSp>
          <p:nvGrpSpPr>
            <p:cNvPr id="15" name="Gruppe 14"/>
            <p:cNvGrpSpPr/>
            <p:nvPr userDrawn="1"/>
          </p:nvGrpSpPr>
          <p:grpSpPr>
            <a:xfrm>
              <a:off x="-599603" y="3918533"/>
              <a:ext cx="438150" cy="209550"/>
              <a:chOff x="10620375" y="2651782"/>
              <a:chExt cx="438150" cy="209550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0375" y="2651782"/>
                <a:ext cx="43815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52"/>
              <p:cNvSpPr/>
              <p:nvPr/>
            </p:nvSpPr>
            <p:spPr>
              <a:xfrm>
                <a:off x="10839450" y="2651782"/>
                <a:ext cx="219075" cy="201613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  <p:sp>
            <p:nvSpPr>
              <p:cNvPr id="18" name="Rounded Rectangle 53"/>
              <p:cNvSpPr/>
              <p:nvPr/>
            </p:nvSpPr>
            <p:spPr>
              <a:xfrm>
                <a:off x="10625138" y="2654957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</p:grp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368425" y="2327275"/>
            <a:ext cx="7091363" cy="3160713"/>
          </a:xfrm>
        </p:spPr>
        <p:txBody>
          <a:bodyPr/>
          <a:lstStyle/>
          <a:p>
            <a:pPr lvl="0"/>
            <a:r>
              <a:rPr lang="da-DK" dirty="0" smtClean="0"/>
              <a:t>Brødtekst 22pt skrives her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21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23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Overskrift 27pt i to eller flere linjer </a:t>
            </a:r>
            <a:br>
              <a:rPr lang="da-DK" dirty="0" smtClean="0"/>
            </a:br>
            <a:r>
              <a:rPr lang="da-DK" dirty="0" smtClean="0"/>
              <a:t>teksten vokser opad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1980728" y="2393789"/>
            <a:ext cx="1833563" cy="2919774"/>
            <a:chOff x="-1980728" y="1411288"/>
            <a:chExt cx="1833563" cy="2919774"/>
          </a:xfrm>
        </p:grpSpPr>
        <p:sp>
          <p:nvSpPr>
            <p:cNvPr id="9" name="AutoShape 4"/>
            <p:cNvSpPr>
              <a:spLocks/>
            </p:cNvSpPr>
            <p:nvPr userDrawn="1"/>
          </p:nvSpPr>
          <p:spPr bwMode="gray">
            <a:xfrm>
              <a:off x="-1980728" y="1411288"/>
              <a:ext cx="1830388" cy="2919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Opstil teksten i </a:t>
              </a:r>
              <a:r>
                <a:rPr lang="da-DK" sz="9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punkter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Niveauer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 Niveau = Bullets </a:t>
              </a:r>
              <a:r>
                <a:rPr lang="da-DK" altLang="da-DK" sz="900" i="1" baseline="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18</a:t>
              </a: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pkt</a:t>
              </a:r>
              <a:b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Niveau = Bullets 18 pkt</a:t>
              </a:r>
              <a:b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Niveau = Bullets 16 pkt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Niveau = Bullets 14 pkt</a:t>
              </a:r>
              <a:b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5. Niveau = Bullets 12 pkt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</a:t>
              </a: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at få punktopstillet teksten </a:t>
              </a:r>
              <a:r>
                <a:rPr lang="da-DK" sz="9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</a:t>
              </a: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flere niveauer findes) brug </a:t>
              </a:r>
              <a:r>
                <a:rPr lang="da-DK" sz="9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Forøg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få venstrestillet teksten </a:t>
              </a:r>
              <a:b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uden punktopstilling, brug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Formindsk 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uppe 9"/>
            <p:cNvGrpSpPr/>
            <p:nvPr userDrawn="1"/>
          </p:nvGrpSpPr>
          <p:grpSpPr>
            <a:xfrm>
              <a:off x="-604365" y="3126445"/>
              <a:ext cx="457200" cy="209550"/>
              <a:chOff x="10615613" y="1808820"/>
              <a:chExt cx="457200" cy="209550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5613" y="1808820"/>
                <a:ext cx="45720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ounded Rectangle 47"/>
              <p:cNvSpPr/>
              <p:nvPr/>
            </p:nvSpPr>
            <p:spPr>
              <a:xfrm>
                <a:off x="10844213" y="1808820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  <p:grpSp>
          <p:nvGrpSpPr>
            <p:cNvPr id="13" name="Gruppe 12"/>
            <p:cNvGrpSpPr/>
            <p:nvPr userDrawn="1"/>
          </p:nvGrpSpPr>
          <p:grpSpPr>
            <a:xfrm>
              <a:off x="-599603" y="3918533"/>
              <a:ext cx="438150" cy="209550"/>
              <a:chOff x="10620375" y="2651782"/>
              <a:chExt cx="438150" cy="209550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0375" y="2651782"/>
                <a:ext cx="43815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tangle 52"/>
              <p:cNvSpPr/>
              <p:nvPr/>
            </p:nvSpPr>
            <p:spPr>
              <a:xfrm>
                <a:off x="10839450" y="2651782"/>
                <a:ext cx="219075" cy="201613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  <p:sp>
            <p:nvSpPr>
              <p:cNvPr id="16" name="Rounded Rectangle 53"/>
              <p:cNvSpPr/>
              <p:nvPr/>
            </p:nvSpPr>
            <p:spPr>
              <a:xfrm>
                <a:off x="10625138" y="2654957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</p:grp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368000" y="2327275"/>
            <a:ext cx="3429000" cy="316071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 smtClean="0"/>
              <a:t>Brødtekst 18pt skrives her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6 niveau</a:t>
            </a:r>
          </a:p>
          <a:p>
            <a:pPr lvl="6"/>
            <a:r>
              <a:rPr lang="da-DK" dirty="0" smtClean="0"/>
              <a:t>7 niveau</a:t>
            </a:r>
          </a:p>
          <a:p>
            <a:pPr lvl="7"/>
            <a:r>
              <a:rPr lang="da-DK" dirty="0" smtClean="0"/>
              <a:t>8 niveau</a:t>
            </a:r>
          </a:p>
          <a:p>
            <a:pPr lvl="8"/>
            <a:r>
              <a:rPr lang="da-DK" dirty="0" smtClean="0"/>
              <a:t>9 niveau</a:t>
            </a:r>
            <a:endParaRPr lang="da-DK" dirty="0"/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5021798" y="2329200"/>
            <a:ext cx="3429000" cy="316071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 smtClean="0"/>
              <a:t>Brødtekst 18pt skrives her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6 niveau</a:t>
            </a:r>
          </a:p>
          <a:p>
            <a:pPr lvl="6"/>
            <a:r>
              <a:rPr lang="da-DK" dirty="0" smtClean="0"/>
              <a:t>7 niveau</a:t>
            </a:r>
          </a:p>
          <a:p>
            <a:pPr lvl="7"/>
            <a:r>
              <a:rPr lang="da-DK" dirty="0" smtClean="0"/>
              <a:t>8 niveau</a:t>
            </a:r>
          </a:p>
          <a:p>
            <a:pPr lvl="8"/>
            <a:r>
              <a:rPr lang="da-DK" dirty="0" smtClean="0"/>
              <a:t>9 niveau</a:t>
            </a:r>
            <a:endParaRPr lang="da-DK" dirty="0"/>
          </a:p>
        </p:txBody>
      </p:sp>
      <p:sp>
        <p:nvSpPr>
          <p:cNvPr id="20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22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91777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8000" y="4838162"/>
            <a:ext cx="7086600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 smtClean="0"/>
              <a:t>Billedtekst 16pt i to eller max tre linjer</a:t>
            </a:r>
          </a:p>
        </p:txBody>
      </p:sp>
      <p:sp>
        <p:nvSpPr>
          <p:cNvPr id="8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8000" y="1362269"/>
            <a:ext cx="7086600" cy="334036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 smtClean="0"/>
              <a:t>Klik på ikon for at indsætte billede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3" name="Gruppe 12"/>
          <p:cNvGrpSpPr>
            <a:grpSpLocks/>
          </p:cNvGrpSpPr>
          <p:nvPr userDrawn="1"/>
        </p:nvGrpSpPr>
        <p:grpSpPr bwMode="auto">
          <a:xfrm>
            <a:off x="-2186217" y="1362269"/>
            <a:ext cx="2032000" cy="2211833"/>
            <a:chOff x="6573838" y="3603625"/>
            <a:chExt cx="2032000" cy="2211717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6573838" y="3603625"/>
              <a:ext cx="2032000" cy="184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Klik på det lille billede-indsættelsesikon i midten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Beskær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-knappen nede, mens der trækkes i billedets hjørner</a:t>
              </a:r>
            </a:p>
          </p:txBody>
        </p:sp>
        <p:grpSp>
          <p:nvGrpSpPr>
            <p:cNvPr id="15" name="Gruppe 1"/>
            <p:cNvGrpSpPr>
              <a:grpSpLocks/>
            </p:cNvGrpSpPr>
            <p:nvPr/>
          </p:nvGrpSpPr>
          <p:grpSpPr bwMode="auto">
            <a:xfrm>
              <a:off x="8227557" y="5472327"/>
              <a:ext cx="331787" cy="343015"/>
              <a:chOff x="8227737" y="5472259"/>
              <a:chExt cx="331631" cy="343667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1265" y="5472375"/>
                <a:ext cx="318103" cy="34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>
              <a:xfrm>
                <a:off x="8227737" y="5472259"/>
                <a:ext cx="209451" cy="171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dirty="0"/>
              </a:p>
            </p:txBody>
          </p:sp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3" y="4688029"/>
              <a:ext cx="4095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21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321176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8000" y="4838162"/>
            <a:ext cx="7086600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 smtClean="0"/>
              <a:t>Billedtekst 16pt i to eller max tre linjer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3" name="Gruppe 12"/>
          <p:cNvGrpSpPr>
            <a:grpSpLocks/>
          </p:cNvGrpSpPr>
          <p:nvPr userDrawn="1"/>
        </p:nvGrpSpPr>
        <p:grpSpPr bwMode="auto">
          <a:xfrm>
            <a:off x="-2186217" y="1362269"/>
            <a:ext cx="2032000" cy="2211833"/>
            <a:chOff x="6573838" y="3603625"/>
            <a:chExt cx="2032000" cy="2211717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6573838" y="3603625"/>
              <a:ext cx="2032000" cy="184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Klik på det lille billede-indsættelsesikon i midten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Beskær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-knappen nede, mens der trækkes i billedets hjørner</a:t>
              </a:r>
            </a:p>
          </p:txBody>
        </p:sp>
        <p:grpSp>
          <p:nvGrpSpPr>
            <p:cNvPr id="15" name="Gruppe 1"/>
            <p:cNvGrpSpPr>
              <a:grpSpLocks/>
            </p:cNvGrpSpPr>
            <p:nvPr/>
          </p:nvGrpSpPr>
          <p:grpSpPr bwMode="auto">
            <a:xfrm>
              <a:off x="8227557" y="5472327"/>
              <a:ext cx="331787" cy="343015"/>
              <a:chOff x="8227737" y="5472259"/>
              <a:chExt cx="331631" cy="343667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1265" y="5472375"/>
                <a:ext cx="318103" cy="34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>
              <a:xfrm>
                <a:off x="8227737" y="5472259"/>
                <a:ext cx="209451" cy="171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dirty="0"/>
              </a:p>
            </p:txBody>
          </p:sp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3" y="4688029"/>
              <a:ext cx="4095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Pladsholder til indhold 2"/>
          <p:cNvSpPr>
            <a:spLocks noGrp="1"/>
          </p:cNvSpPr>
          <p:nvPr>
            <p:ph sz="quarter" idx="17" hasCustomPrompt="1"/>
          </p:nvPr>
        </p:nvSpPr>
        <p:spPr>
          <a:xfrm>
            <a:off x="1368425" y="1362075"/>
            <a:ext cx="7088400" cy="33408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 smtClean="0"/>
              <a:t>Brødtekst 22pt skrives her, eller tabel og diagram indsættes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20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22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197186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8000" y="4985492"/>
            <a:ext cx="3317874" cy="55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 smtClean="0"/>
              <a:t>Billedtekst 14pt i to eller max tre linjer</a:t>
            </a:r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8000" y="1366174"/>
            <a:ext cx="3317875" cy="3489649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 smtClean="0"/>
              <a:t>Klik på ikon for at indsætte billede</a:t>
            </a:r>
            <a:endParaRPr lang="da-DK" dirty="0"/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9" hasCustomPrompt="1"/>
          </p:nvPr>
        </p:nvSpPr>
        <p:spPr>
          <a:xfrm>
            <a:off x="4889500" y="4985492"/>
            <a:ext cx="3564000" cy="55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 smtClean="0"/>
              <a:t>Billedtekst 14pt i to eller max tre linjer</a:t>
            </a:r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4884806" y="1371523"/>
            <a:ext cx="3570988" cy="348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 smtClean="0"/>
              <a:t>Brødtekst 18pt skrives her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6 niveau</a:t>
            </a:r>
          </a:p>
          <a:p>
            <a:pPr lvl="6"/>
            <a:r>
              <a:rPr lang="da-DK" dirty="0" smtClean="0"/>
              <a:t>7 niveau</a:t>
            </a:r>
          </a:p>
          <a:p>
            <a:pPr lvl="7"/>
            <a:r>
              <a:rPr lang="da-DK" dirty="0" smtClean="0"/>
              <a:t>8 niveau</a:t>
            </a:r>
          </a:p>
          <a:p>
            <a:pPr lvl="8"/>
            <a:r>
              <a:rPr lang="da-DK" dirty="0" smtClean="0"/>
              <a:t>9 niveau</a:t>
            </a:r>
            <a:endParaRPr lang="da-DK" dirty="0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8" name="Gruppe 17"/>
          <p:cNvGrpSpPr>
            <a:grpSpLocks/>
          </p:cNvGrpSpPr>
          <p:nvPr userDrawn="1"/>
        </p:nvGrpSpPr>
        <p:grpSpPr bwMode="auto">
          <a:xfrm>
            <a:off x="-2186217" y="1362269"/>
            <a:ext cx="2032000" cy="2211833"/>
            <a:chOff x="6573838" y="3603625"/>
            <a:chExt cx="2032000" cy="2211717"/>
          </a:xfrm>
        </p:grpSpPr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6573838" y="3603625"/>
              <a:ext cx="2032000" cy="184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Klik på det lille billede-indsættelsesikon i midten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Beskær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-knappen nede, mens der trækkes i billedets hjørner</a:t>
              </a:r>
            </a:p>
          </p:txBody>
        </p:sp>
        <p:grpSp>
          <p:nvGrpSpPr>
            <p:cNvPr id="20" name="Gruppe 1"/>
            <p:cNvGrpSpPr>
              <a:grpSpLocks/>
            </p:cNvGrpSpPr>
            <p:nvPr/>
          </p:nvGrpSpPr>
          <p:grpSpPr bwMode="auto">
            <a:xfrm>
              <a:off x="8227557" y="5472327"/>
              <a:ext cx="331787" cy="343015"/>
              <a:chOff x="8227737" y="5472259"/>
              <a:chExt cx="331631" cy="343667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1265" y="5472375"/>
                <a:ext cx="318103" cy="34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ounded Rectangle 25"/>
              <p:cNvSpPr/>
              <p:nvPr/>
            </p:nvSpPr>
            <p:spPr>
              <a:xfrm>
                <a:off x="8227737" y="5472259"/>
                <a:ext cx="209451" cy="171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dirty="0"/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3" y="4688029"/>
              <a:ext cx="4095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152856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t &amp;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8000" y="908719"/>
            <a:ext cx="7091788" cy="1125943"/>
          </a:xfrm>
        </p:spPr>
        <p:txBody>
          <a:bodyPr/>
          <a:lstStyle/>
          <a:p>
            <a:r>
              <a:rPr lang="da-DK" dirty="0" smtClean="0"/>
              <a:t>Overskrift 27pt i to eller flere linjer </a:t>
            </a:r>
            <a:br>
              <a:rPr lang="da-DK" dirty="0" smtClean="0"/>
            </a:br>
            <a:r>
              <a:rPr lang="da-DK" dirty="0" smtClean="0"/>
              <a:t>teksten vokser opad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7" name="Gruppe 16"/>
          <p:cNvGrpSpPr>
            <a:grpSpLocks/>
          </p:cNvGrpSpPr>
          <p:nvPr userDrawn="1"/>
        </p:nvGrpSpPr>
        <p:grpSpPr bwMode="auto">
          <a:xfrm>
            <a:off x="-2186217" y="2328863"/>
            <a:ext cx="2032000" cy="2211833"/>
            <a:chOff x="6573838" y="3603625"/>
            <a:chExt cx="2032000" cy="2211717"/>
          </a:xfrm>
        </p:grpSpPr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6573838" y="3603625"/>
              <a:ext cx="2032000" cy="184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Klik på det lille billede-indsættelsesikon i midten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Beskær </a:t>
              </a: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-knappen nede, mens der trækkes i billedets hjørner</a:t>
              </a:r>
            </a:p>
          </p:txBody>
        </p:sp>
        <p:grpSp>
          <p:nvGrpSpPr>
            <p:cNvPr id="19" name="Gruppe 1"/>
            <p:cNvGrpSpPr>
              <a:grpSpLocks/>
            </p:cNvGrpSpPr>
            <p:nvPr/>
          </p:nvGrpSpPr>
          <p:grpSpPr bwMode="auto">
            <a:xfrm>
              <a:off x="8227557" y="5472327"/>
              <a:ext cx="331787" cy="343015"/>
              <a:chOff x="8227737" y="5472259"/>
              <a:chExt cx="331631" cy="343667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1265" y="5472375"/>
                <a:ext cx="318103" cy="34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ounded Rectangle 25"/>
              <p:cNvSpPr/>
              <p:nvPr/>
            </p:nvSpPr>
            <p:spPr>
              <a:xfrm>
                <a:off x="8227737" y="5472259"/>
                <a:ext cx="209451" cy="171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2000" dirty="0"/>
              </a:p>
            </p:txBody>
          </p: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3" y="4688029"/>
              <a:ext cx="4095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4931361"/>
            <a:ext cx="3317874" cy="55662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 smtClean="0"/>
              <a:t>Billedtekst 14pt i to eller max tre linjer</a:t>
            </a:r>
          </a:p>
        </p:txBody>
      </p:sp>
      <p:sp>
        <p:nvSpPr>
          <p:cNvPr id="28" name="Pladsholder til billede 2"/>
          <p:cNvSpPr>
            <a:spLocks noGrp="1"/>
          </p:cNvSpPr>
          <p:nvPr>
            <p:ph type="pic" sz="quarter" idx="17" hasCustomPrompt="1"/>
          </p:nvPr>
        </p:nvSpPr>
        <p:spPr>
          <a:xfrm>
            <a:off x="1368000" y="2328862"/>
            <a:ext cx="3319200" cy="2476561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 smtClean="0"/>
              <a:t>Klik på ikon for at indsætte billede</a:t>
            </a:r>
            <a:endParaRPr lang="da-DK" dirty="0"/>
          </a:p>
        </p:txBody>
      </p:sp>
      <p:sp>
        <p:nvSpPr>
          <p:cNvPr id="24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4888800" y="2327275"/>
            <a:ext cx="3570988" cy="316071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 smtClean="0"/>
              <a:t>Brødtekst 18pt skrives her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6 niveau</a:t>
            </a:r>
          </a:p>
          <a:p>
            <a:pPr lvl="6"/>
            <a:r>
              <a:rPr lang="da-DK" dirty="0" smtClean="0"/>
              <a:t>7 niveau</a:t>
            </a:r>
          </a:p>
          <a:p>
            <a:pPr lvl="7"/>
            <a:r>
              <a:rPr lang="da-DK" dirty="0" smtClean="0"/>
              <a:t>8 niveau</a:t>
            </a:r>
          </a:p>
          <a:p>
            <a:pPr lvl="8"/>
            <a:r>
              <a:rPr lang="da-DK" dirty="0" smtClean="0"/>
              <a:t>9 niveau</a:t>
            </a:r>
            <a:endParaRPr lang="da-DK" dirty="0"/>
          </a:p>
        </p:txBody>
      </p:sp>
      <p:sp>
        <p:nvSpPr>
          <p:cNvPr id="15" name="Pladsholder til tekst 3"/>
          <p:cNvSpPr>
            <a:spLocks noGrp="1"/>
          </p:cNvSpPr>
          <p:nvPr>
            <p:ph type="body" sz="quarter" idx="18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23" name="Tekstfelt 4"/>
          <p:cNvSpPr txBox="1"/>
          <p:nvPr userDrawn="1"/>
        </p:nvSpPr>
        <p:spPr>
          <a:xfrm>
            <a:off x="1367644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35173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 smtClean="0"/>
          </a:p>
        </p:txBody>
      </p:sp>
      <p:sp>
        <p:nvSpPr>
          <p:cNvPr id="12" name="Rektangel 11"/>
          <p:cNvSpPr/>
          <p:nvPr userDrawn="1"/>
        </p:nvSpPr>
        <p:spPr>
          <a:xfrm>
            <a:off x="0" y="0"/>
            <a:ext cx="683568" cy="2038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ktangel 12"/>
          <p:cNvSpPr/>
          <p:nvPr userDrawn="1"/>
        </p:nvSpPr>
        <p:spPr>
          <a:xfrm>
            <a:off x="0" y="2038350"/>
            <a:ext cx="683568" cy="4819847"/>
          </a:xfrm>
          <a:prstGeom prst="rect">
            <a:avLst/>
          </a:prstGeom>
          <a:solidFill>
            <a:srgbClr val="1F4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71600" y="2708920"/>
            <a:ext cx="7086600" cy="2775893"/>
          </a:xfrm>
        </p:spPr>
        <p:txBody>
          <a:bodyPr anchor="t" anchorCtr="0"/>
          <a:lstStyle>
            <a:lvl1pPr>
              <a:defRPr sz="370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Overskrift 37pt skrives her</a:t>
            </a:r>
            <a:br>
              <a:rPr lang="da-DK" dirty="0" smtClean="0"/>
            </a:br>
            <a:r>
              <a:rPr lang="da-DK" dirty="0" smtClean="0"/>
              <a:t>i to eller flere linjer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Navn (Sidehoved/fod)</a:t>
            </a:r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grpSp>
        <p:nvGrpSpPr>
          <p:cNvPr id="19" name="Logo"/>
          <p:cNvGrpSpPr/>
          <p:nvPr userDrawn="1"/>
        </p:nvGrpSpPr>
        <p:grpSpPr>
          <a:xfrm>
            <a:off x="457200" y="1584000"/>
            <a:ext cx="687600" cy="687600"/>
            <a:chOff x="457200" y="5718575"/>
            <a:chExt cx="687600" cy="687600"/>
          </a:xfrm>
        </p:grpSpPr>
        <p:pic>
          <p:nvPicPr>
            <p:cNvPr id="20" name="Logo H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718575"/>
              <a:ext cx="687600" cy="687600"/>
            </a:xfrm>
            <a:prstGeom prst="rect">
              <a:avLst/>
            </a:prstGeom>
          </p:spPr>
        </p:pic>
        <p:pic>
          <p:nvPicPr>
            <p:cNvPr id="22" name="Regio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2" y="5763982"/>
              <a:ext cx="116417" cy="594784"/>
            </a:xfrm>
            <a:prstGeom prst="rect">
              <a:avLst/>
            </a:prstGeom>
          </p:spPr>
        </p:pic>
      </p:grpSp>
      <p:sp>
        <p:nvSpPr>
          <p:cNvPr id="14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276512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99192"/>
            <a:ext cx="7092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 smtClean="0"/>
              <a:t>Evt. center/afdeling/enhed skrives her</a:t>
            </a:r>
            <a:endParaRPr lang="da-DK" dirty="0"/>
          </a:p>
        </p:txBody>
      </p:sp>
      <p:sp>
        <p:nvSpPr>
          <p:cNvPr id="7" name="Tekstfelt 4"/>
          <p:cNvSpPr txBox="1"/>
          <p:nvPr userDrawn="1"/>
        </p:nvSpPr>
        <p:spPr>
          <a:xfrm>
            <a:off x="1371600" y="207098"/>
            <a:ext cx="234026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 smtClean="0">
                <a:solidFill>
                  <a:srgbClr val="565656"/>
                </a:solidFill>
              </a:rPr>
              <a:t>Herlev og Gentofte Hospital</a:t>
            </a:r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611560" y="6174000"/>
            <a:ext cx="8532007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ktangel 12"/>
          <p:cNvSpPr/>
          <p:nvPr/>
        </p:nvSpPr>
        <p:spPr>
          <a:xfrm>
            <a:off x="8460000" y="6174000"/>
            <a:ext cx="683568" cy="68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0" y="0"/>
            <a:ext cx="683568" cy="617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0" y="6174197"/>
            <a:ext cx="683568" cy="684000"/>
          </a:xfrm>
          <a:prstGeom prst="rect">
            <a:avLst/>
          </a:prstGeom>
          <a:solidFill>
            <a:srgbClr val="1F4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368000" y="908719"/>
            <a:ext cx="7092000" cy="11259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 smtClean="0"/>
              <a:t>Overskrift 27pt i to eller flere linjer </a:t>
            </a:r>
            <a:br>
              <a:rPr lang="da-DK" dirty="0" smtClean="0"/>
            </a:br>
            <a:r>
              <a:rPr lang="da-DK" dirty="0" smtClean="0"/>
              <a:t>teksten vokser opad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68000" y="2329200"/>
            <a:ext cx="7092000" cy="3158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smtClean="0"/>
              <a:t>Brødtekst 22pt skrives her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6 niveau</a:t>
            </a:r>
          </a:p>
          <a:p>
            <a:pPr lvl="6"/>
            <a:r>
              <a:rPr lang="da-DK" dirty="0" smtClean="0"/>
              <a:t>7 niveau</a:t>
            </a:r>
          </a:p>
          <a:p>
            <a:pPr lvl="7"/>
            <a:r>
              <a:rPr lang="da-DK" dirty="0" smtClean="0"/>
              <a:t>8 niveau</a:t>
            </a:r>
          </a:p>
          <a:p>
            <a:pPr lvl="8"/>
            <a:r>
              <a:rPr lang="da-DK" dirty="0" smtClean="0"/>
              <a:t>9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5328084" y="6289200"/>
            <a:ext cx="2889684" cy="1394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371600" y="6290559"/>
            <a:ext cx="3224211" cy="1394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459788" y="6288074"/>
            <a:ext cx="684211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5" name="Logo"/>
          <p:cNvGrpSpPr/>
          <p:nvPr/>
        </p:nvGrpSpPr>
        <p:grpSpPr>
          <a:xfrm>
            <a:off x="457200" y="5718575"/>
            <a:ext cx="687600" cy="687600"/>
            <a:chOff x="457200" y="5718575"/>
            <a:chExt cx="687600" cy="687600"/>
          </a:xfrm>
        </p:grpSpPr>
        <p:pic>
          <p:nvPicPr>
            <p:cNvPr id="12" name="Logo H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718575"/>
              <a:ext cx="687600" cy="687600"/>
            </a:xfrm>
            <a:prstGeom prst="rect">
              <a:avLst/>
            </a:prstGeom>
          </p:spPr>
        </p:pic>
        <p:pic>
          <p:nvPicPr>
            <p:cNvPr id="18" name="Region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2" y="5763982"/>
              <a:ext cx="116417" cy="594784"/>
            </a:xfrm>
            <a:prstGeom prst="rect">
              <a:avLst/>
            </a:prstGeom>
          </p:spPr>
        </p:pic>
      </p:grpSp>
      <p:pic>
        <p:nvPicPr>
          <p:cNvPr id="1026" name="Billed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t="24451" r="23668" b="9544"/>
          <a:stretch>
            <a:fillRect/>
          </a:stretch>
        </p:blipFill>
        <p:spPr bwMode="auto">
          <a:xfrm>
            <a:off x="7945708" y="1580"/>
            <a:ext cx="1173077" cy="105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64" r:id="rId5"/>
    <p:sldLayoutId id="2147483665" r:id="rId6"/>
    <p:sldLayoutId id="2147483662" r:id="rId7"/>
    <p:sldLayoutId id="2147483658" r:id="rId8"/>
    <p:sldLayoutId id="2147483655" r:id="rId9"/>
    <p:sldLayoutId id="2147483663" r:id="rId10"/>
    <p:sldLayoutId id="2147483666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pos="849" userDrawn="1">
          <p15:clr>
            <a:srgbClr val="F26B43"/>
          </p15:clr>
        </p15:guide>
        <p15:guide id="4" pos="5330" userDrawn="1">
          <p15:clr>
            <a:srgbClr val="F26B43"/>
          </p15:clr>
        </p15:guide>
        <p15:guide id="5" orient="horz" pos="1284" userDrawn="1">
          <p15:clr>
            <a:srgbClr val="F26B43"/>
          </p15:clr>
        </p15:guide>
        <p15:guide id="6" orient="horz" pos="1467" userDrawn="1">
          <p15:clr>
            <a:srgbClr val="F26B43"/>
          </p15:clr>
        </p15:guide>
        <p15:guide id="7" orient="horz" pos="3455" userDrawn="1">
          <p15:clr>
            <a:srgbClr val="F26B43"/>
          </p15:clr>
        </p15:guide>
        <p15:guide id="8" pos="2947" userDrawn="1">
          <p15:clr>
            <a:srgbClr val="F26B43"/>
          </p15:clr>
        </p15:guide>
        <p15:guide id="9" pos="30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Præpareringsmetoders indflydelse på morfologi, IHC, FISH og DNA på </a:t>
            </a:r>
            <a:r>
              <a:rPr lang="da-DK" dirty="0" err="1" smtClean="0"/>
              <a:t>mammanåle</a:t>
            </a:r>
            <a:r>
              <a:rPr lang="da-DK" dirty="0" smtClean="0"/>
              <a:t> og </a:t>
            </a:r>
            <a:r>
              <a:rPr lang="da-DK" dirty="0" err="1" smtClean="0"/>
              <a:t>colonbiopsier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Patologiafdelingen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Titel/beskrivelse (Sidehoved/fod)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458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Maleriale</a:t>
            </a:r>
            <a:r>
              <a:rPr lang="da-DK" dirty="0" smtClean="0"/>
              <a:t> og Metode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10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•"/>
            </a:pPr>
            <a:r>
              <a:rPr lang="da-DK" altLang="da-DK" sz="1800" dirty="0"/>
              <a:t>Immunfarvninger </a:t>
            </a:r>
            <a:r>
              <a:rPr lang="da-DK" altLang="da-DK" sz="1800" dirty="0" err="1" smtClean="0"/>
              <a:t>mammanåle</a:t>
            </a:r>
            <a:r>
              <a:rPr lang="da-DK" altLang="da-DK" sz="1800" dirty="0" smtClean="0"/>
              <a:t>, standard ved mistanke om cancer:</a:t>
            </a:r>
            <a:endParaRPr lang="da-DK" altLang="da-DK" sz="1800" dirty="0"/>
          </a:p>
          <a:p>
            <a:pPr marL="1054100" lvl="1">
              <a:buFont typeface="Arial" charset="0"/>
              <a:buChar char="•"/>
            </a:pPr>
            <a:r>
              <a:rPr lang="da-DK" altLang="da-DK" sz="1800" dirty="0" smtClean="0"/>
              <a:t>ER (østrogen receptor)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 smtClean="0"/>
              <a:t>Ki67 (</a:t>
            </a:r>
            <a:r>
              <a:rPr lang="da-DK" altLang="da-DK" sz="1800" dirty="0" err="1" smtClean="0"/>
              <a:t>proliferationsmarkør</a:t>
            </a:r>
            <a:r>
              <a:rPr lang="da-DK" altLang="da-DK" sz="1800" dirty="0" smtClean="0"/>
              <a:t>)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 smtClean="0"/>
              <a:t>HER-2 (receptor)</a:t>
            </a:r>
          </a:p>
          <a:p>
            <a:pPr marL="285750" indent="-285750">
              <a:buFontTx/>
              <a:buChar char="•"/>
            </a:pPr>
            <a:r>
              <a:rPr lang="da-DK" altLang="da-DK" sz="1800" dirty="0" smtClean="0"/>
              <a:t>Molekylære analyser </a:t>
            </a:r>
            <a:r>
              <a:rPr lang="da-DK" altLang="da-DK" sz="1800" dirty="0" err="1" smtClean="0"/>
              <a:t>colonbiopsier</a:t>
            </a:r>
            <a:r>
              <a:rPr lang="da-DK" altLang="da-DK" sz="1800" dirty="0" smtClean="0"/>
              <a:t>:</a:t>
            </a:r>
            <a:endParaRPr lang="da-DK" altLang="da-DK" sz="1800" dirty="0"/>
          </a:p>
          <a:p>
            <a:pPr marL="1054100" lvl="1">
              <a:buFont typeface="Arial" charset="0"/>
              <a:buChar char="•"/>
            </a:pPr>
            <a:r>
              <a:rPr lang="el-GR" altLang="da-DK" sz="1800" dirty="0"/>
              <a:t>β</a:t>
            </a:r>
            <a:r>
              <a:rPr lang="da-DK" altLang="da-DK" sz="1800" dirty="0"/>
              <a:t>-</a:t>
            </a:r>
            <a:r>
              <a:rPr lang="da-DK" altLang="da-DK" sz="1800" dirty="0" err="1"/>
              <a:t>Actin</a:t>
            </a:r>
            <a:r>
              <a:rPr lang="da-DK" altLang="da-DK" sz="1800" dirty="0"/>
              <a:t>, RT PCR(kvantitetsmålinger)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/>
              <a:t>Fraktions analyse, </a:t>
            </a:r>
            <a:r>
              <a:rPr lang="da-DK" altLang="da-DK" sz="1800" dirty="0" err="1"/>
              <a:t>Sekventering</a:t>
            </a:r>
            <a:r>
              <a:rPr lang="da-DK" altLang="da-DK" sz="1800" dirty="0"/>
              <a:t> (kvalitetsmålinger</a:t>
            </a:r>
            <a:r>
              <a:rPr lang="da-DK" altLang="da-DK" sz="1800" dirty="0" smtClean="0"/>
              <a:t>)</a:t>
            </a:r>
          </a:p>
          <a:p>
            <a:pPr marL="285750" indent="-285750">
              <a:buFontTx/>
              <a:buChar char="•"/>
            </a:pPr>
            <a:r>
              <a:rPr lang="da-DK" altLang="da-DK" sz="1800" dirty="0" smtClean="0"/>
              <a:t>Molekylær analyse </a:t>
            </a:r>
            <a:r>
              <a:rPr lang="da-DK" altLang="da-DK" sz="1800" dirty="0" err="1" smtClean="0"/>
              <a:t>mammanåle</a:t>
            </a:r>
            <a:r>
              <a:rPr lang="da-DK" altLang="da-DK" sz="1800" dirty="0" smtClean="0"/>
              <a:t>:</a:t>
            </a:r>
            <a:endParaRPr lang="da-DK" altLang="da-DK" sz="1800" dirty="0"/>
          </a:p>
          <a:p>
            <a:pPr marL="1054100" lvl="1">
              <a:buFont typeface="Arial" charset="0"/>
              <a:buChar char="•"/>
            </a:pPr>
            <a:r>
              <a:rPr lang="da-DK" altLang="da-DK" sz="1800" dirty="0" smtClean="0"/>
              <a:t>FISH-HER2 (laves kun rutinemæssigt ved IHC med score +2)</a:t>
            </a:r>
            <a:endParaRPr lang="da-DK" altLang="da-DK" sz="18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02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 og Metode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11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da-DK" dirty="0" smtClean="0"/>
              <a:t>Morfologi blev bedømt af mig og den læge, der var tilknyttet projektet (</a:t>
            </a:r>
            <a:r>
              <a:rPr lang="da-DK" dirty="0" err="1" smtClean="0"/>
              <a:t>colonbiopsier</a:t>
            </a:r>
            <a:r>
              <a:rPr lang="da-DK" dirty="0" smtClean="0"/>
              <a:t> + 3 yderligere læger)</a:t>
            </a:r>
          </a:p>
          <a:p>
            <a:r>
              <a:rPr lang="da-DK" dirty="0" err="1" smtClean="0"/>
              <a:t>Immunhistokemi</a:t>
            </a:r>
            <a:r>
              <a:rPr lang="da-DK" dirty="0" smtClean="0"/>
              <a:t> blev bedømt af mig, læge (mamma) og bioanalytiker i </a:t>
            </a:r>
            <a:r>
              <a:rPr lang="da-DK" dirty="0" err="1" smtClean="0"/>
              <a:t>immunflowet</a:t>
            </a:r>
            <a:endParaRPr lang="da-DK" dirty="0" smtClean="0"/>
          </a:p>
          <a:p>
            <a:r>
              <a:rPr lang="da-DK" dirty="0" smtClean="0"/>
              <a:t>FISH-HER2 blev bedømt af bioanalytiker med erfaring i FISH</a:t>
            </a:r>
          </a:p>
          <a:p>
            <a:r>
              <a:rPr lang="da-DK" dirty="0" smtClean="0"/>
              <a:t>Alle blev bedømt på en </a:t>
            </a:r>
            <a:r>
              <a:rPr lang="da-DK" dirty="0" err="1" smtClean="0"/>
              <a:t>scala</a:t>
            </a:r>
            <a:r>
              <a:rPr lang="da-DK" dirty="0" smtClean="0"/>
              <a:t> 3 (optimal), 2 (brugbar), 1 (insufficient) og 0 (ikke brugbar</a:t>
            </a:r>
            <a:r>
              <a:rPr lang="da-DK" dirty="0" smtClean="0"/>
              <a:t>) (modificeret </a:t>
            </a:r>
            <a:r>
              <a:rPr lang="da-DK" dirty="0" err="1" smtClean="0"/>
              <a:t>NordiQC</a:t>
            </a:r>
            <a:r>
              <a:rPr lang="da-DK" dirty="0" smtClean="0"/>
              <a:t>)</a:t>
            </a:r>
            <a:endParaRPr lang="da-DK" dirty="0" smtClean="0"/>
          </a:p>
          <a:p>
            <a:r>
              <a:rPr lang="da-DK" dirty="0" smtClean="0"/>
              <a:t>DNA resultater blev bearbejdet af molekylærbiolog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48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Resultater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12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Der var ingen morfologisk forskel mellem væv fikseret i hhv. 4 og 6 timer</a:t>
            </a:r>
          </a:p>
          <a:p>
            <a:r>
              <a:rPr lang="da-DK" dirty="0" smtClean="0"/>
              <a:t>Der var ingen morfologisk forskel mellem de 2 præpareringsmetoder</a:t>
            </a:r>
          </a:p>
          <a:p>
            <a:r>
              <a:rPr lang="da-DK" dirty="0" smtClean="0"/>
              <a:t>Der var udtalt morfologisk forskel mellem fiksering i NBF og MF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411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13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6421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04" y="506421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78926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04" y="3278926"/>
            <a:ext cx="363826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boks 12"/>
          <p:cNvSpPr txBox="1"/>
          <p:nvPr/>
        </p:nvSpPr>
        <p:spPr>
          <a:xfrm>
            <a:off x="0" y="1766314"/>
            <a:ext cx="68356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NBF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0" y="4646634"/>
            <a:ext cx="68356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3491880" y="119603"/>
            <a:ext cx="2808312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Colon</a:t>
            </a:r>
            <a:r>
              <a:rPr lang="da-DK" dirty="0" smtClean="0"/>
              <a:t> epitel og muskulatur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2699792" y="692696"/>
            <a:ext cx="288032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4 timers fiksering på </a:t>
            </a:r>
            <a:r>
              <a:rPr lang="da-DK" dirty="0" err="1" smtClean="0"/>
              <a:t>Xpress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78642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14</a:t>
            </a:fld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560330"/>
            <a:ext cx="3638085" cy="2700000"/>
          </a:xfr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60330"/>
            <a:ext cx="3637306" cy="27000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0650"/>
            <a:ext cx="3637306" cy="27000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95" y="3440650"/>
            <a:ext cx="3637306" cy="2700000"/>
          </a:xfrm>
          <a:prstGeom prst="rect">
            <a:avLst/>
          </a:prstGeom>
        </p:spPr>
      </p:pic>
      <p:sp>
        <p:nvSpPr>
          <p:cNvPr id="13" name="Tekstboks 12"/>
          <p:cNvSpPr txBox="1"/>
          <p:nvPr/>
        </p:nvSpPr>
        <p:spPr>
          <a:xfrm>
            <a:off x="0" y="1766314"/>
            <a:ext cx="2160240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4 timers fiksering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0" y="4646634"/>
            <a:ext cx="187220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6 timers fiksering</a:t>
            </a:r>
          </a:p>
        </p:txBody>
      </p:sp>
      <p:sp>
        <p:nvSpPr>
          <p:cNvPr id="15" name="Tekstboks 14"/>
          <p:cNvSpPr txBox="1"/>
          <p:nvPr/>
        </p:nvSpPr>
        <p:spPr>
          <a:xfrm>
            <a:off x="680167" y="219597"/>
            <a:ext cx="683568" cy="306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sp>
        <p:nvSpPr>
          <p:cNvPr id="16" name="Tekstboks 15"/>
          <p:cNvSpPr txBox="1"/>
          <p:nvPr/>
        </p:nvSpPr>
        <p:spPr>
          <a:xfrm>
            <a:off x="7020272" y="188640"/>
            <a:ext cx="914400" cy="341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Xpress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3863674" y="1886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Mamma</a:t>
            </a:r>
          </a:p>
        </p:txBody>
      </p:sp>
    </p:spTree>
    <p:extLst>
      <p:ext uri="{BB962C8B-B14F-4D97-AF65-F5344CB8AC3E}">
        <p14:creationId xmlns:p14="http://schemas.microsoft.com/office/powerpoint/2010/main" val="99025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Resultater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15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Der var ingen forskel i differentieringen mellem cytoplasma og kollagen i </a:t>
            </a:r>
            <a:r>
              <a:rPr lang="da-DK" dirty="0" err="1" smtClean="0"/>
              <a:t>Alcian</a:t>
            </a:r>
            <a:r>
              <a:rPr lang="da-DK" dirty="0" smtClean="0"/>
              <a:t> van </a:t>
            </a:r>
            <a:r>
              <a:rPr lang="da-DK" dirty="0" err="1" smtClean="0"/>
              <a:t>Gieson</a:t>
            </a:r>
            <a:r>
              <a:rPr lang="da-DK" dirty="0" smtClean="0"/>
              <a:t> farvningen ved præparering på VIP og </a:t>
            </a:r>
            <a:r>
              <a:rPr lang="da-DK" dirty="0" err="1" smtClean="0"/>
              <a:t>Xpress</a:t>
            </a:r>
            <a:endParaRPr lang="da-DK" dirty="0" smtClean="0"/>
          </a:p>
          <a:p>
            <a:r>
              <a:rPr lang="da-DK" dirty="0" smtClean="0"/>
              <a:t>Der var forskel i differentieringen ved fiksering med NBF og MF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686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16</a:t>
            </a:fld>
            <a:endParaRPr lang="da-DK" dirty="0"/>
          </a:p>
        </p:txBody>
      </p:sp>
      <p:pic>
        <p:nvPicPr>
          <p:cNvPr id="9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48680"/>
            <a:ext cx="3635806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5" y="3281929"/>
            <a:ext cx="363398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24" y="548679"/>
            <a:ext cx="363826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le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24" y="3281929"/>
            <a:ext cx="363826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boks 12"/>
          <p:cNvSpPr txBox="1"/>
          <p:nvPr/>
        </p:nvSpPr>
        <p:spPr>
          <a:xfrm>
            <a:off x="0" y="1766314"/>
            <a:ext cx="68356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NBF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0" y="4646634"/>
            <a:ext cx="68356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3635896" y="188640"/>
            <a:ext cx="1944216" cy="36003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Colon</a:t>
            </a:r>
            <a:r>
              <a:rPr lang="da-DK" dirty="0" smtClean="0"/>
              <a:t> muskulatur</a:t>
            </a:r>
          </a:p>
        </p:txBody>
      </p:sp>
      <p:sp>
        <p:nvSpPr>
          <p:cNvPr id="15" name="Tekstboks 14"/>
          <p:cNvSpPr txBox="1"/>
          <p:nvPr/>
        </p:nvSpPr>
        <p:spPr>
          <a:xfrm>
            <a:off x="2699792" y="692696"/>
            <a:ext cx="288032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4 timers fiksering på </a:t>
            </a:r>
            <a:r>
              <a:rPr lang="da-DK" dirty="0" err="1" smtClean="0"/>
              <a:t>Xpress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37884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Resultater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17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Der </a:t>
            </a:r>
            <a:r>
              <a:rPr lang="da-DK" dirty="0" smtClean="0"/>
              <a:t>var ingen </a:t>
            </a:r>
            <a:r>
              <a:rPr lang="da-DK" dirty="0" smtClean="0"/>
              <a:t>forskel mellem fikseringtid eller præpareringsmetode for de </a:t>
            </a:r>
            <a:r>
              <a:rPr lang="da-DK" dirty="0" err="1" smtClean="0"/>
              <a:t>immunhistokemiske</a:t>
            </a:r>
            <a:r>
              <a:rPr lang="da-DK" dirty="0" smtClean="0"/>
              <a:t> farvninger</a:t>
            </a:r>
          </a:p>
          <a:p>
            <a:r>
              <a:rPr lang="da-DK" dirty="0" smtClean="0"/>
              <a:t>Dog viste HER-2 en svag forskel mellem 4 og 6 timers fiksering med bedste resultater ved 6 timer.</a:t>
            </a:r>
          </a:p>
          <a:p>
            <a:r>
              <a:rPr lang="da-DK" dirty="0" smtClean="0"/>
              <a:t>Der sås </a:t>
            </a:r>
            <a:r>
              <a:rPr lang="da-DK" dirty="0" smtClean="0"/>
              <a:t>ved især </a:t>
            </a:r>
            <a:r>
              <a:rPr lang="da-DK" dirty="0" smtClean="0"/>
              <a:t>2 antistoffer stor forskel mellem NBF og MF fiksering</a:t>
            </a:r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48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18</a:t>
            </a:fld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563888" y="188640"/>
            <a:ext cx="396044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CK20: 4 timers fiksering i NBF og MF</a:t>
            </a:r>
          </a:p>
        </p:txBody>
      </p:sp>
      <p:pic>
        <p:nvPicPr>
          <p:cNvPr id="10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31" y="685758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31" y="3482557"/>
            <a:ext cx="3636437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1" y="685758"/>
            <a:ext cx="3637306" cy="27000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1" y="3482557"/>
            <a:ext cx="3637306" cy="2700000"/>
          </a:xfrm>
          <a:prstGeom prst="rect">
            <a:avLst/>
          </a:prstGeom>
        </p:spPr>
      </p:pic>
      <p:sp>
        <p:nvSpPr>
          <p:cNvPr id="14" name="Tekstboks 13"/>
          <p:cNvSpPr txBox="1"/>
          <p:nvPr/>
        </p:nvSpPr>
        <p:spPr>
          <a:xfrm>
            <a:off x="680167" y="532666"/>
            <a:ext cx="683568" cy="306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sp>
        <p:nvSpPr>
          <p:cNvPr id="15" name="Tekstboks 14"/>
          <p:cNvSpPr txBox="1"/>
          <p:nvPr/>
        </p:nvSpPr>
        <p:spPr>
          <a:xfrm>
            <a:off x="7067128" y="549835"/>
            <a:ext cx="914400" cy="341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Xpress</a:t>
            </a:r>
            <a:endParaRPr lang="da-DK" dirty="0" smtClean="0"/>
          </a:p>
        </p:txBody>
      </p:sp>
      <p:sp>
        <p:nvSpPr>
          <p:cNvPr id="16" name="Tekstboks 15"/>
          <p:cNvSpPr txBox="1"/>
          <p:nvPr/>
        </p:nvSpPr>
        <p:spPr>
          <a:xfrm>
            <a:off x="0" y="175466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NBF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0" y="463498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075944"/>
            <a:ext cx="6339840" cy="4706112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1547664" y="1340768"/>
            <a:ext cx="244827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 uden forbehandling</a:t>
            </a:r>
          </a:p>
        </p:txBody>
      </p:sp>
    </p:spTree>
    <p:extLst>
      <p:ext uri="{BB962C8B-B14F-4D97-AF65-F5344CB8AC3E}">
        <p14:creationId xmlns:p14="http://schemas.microsoft.com/office/powerpoint/2010/main" val="31174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19</a:t>
            </a:fld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563888" y="188640"/>
            <a:ext cx="396044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PMS2: 4 timers fiksering i NBF og MF</a:t>
            </a:r>
          </a:p>
        </p:txBody>
      </p:sp>
      <p:sp>
        <p:nvSpPr>
          <p:cNvPr id="16" name="Tekstboks 15"/>
          <p:cNvSpPr txBox="1"/>
          <p:nvPr/>
        </p:nvSpPr>
        <p:spPr>
          <a:xfrm>
            <a:off x="0" y="175466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NBF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0" y="463498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</a:t>
            </a:r>
          </a:p>
        </p:txBody>
      </p:sp>
      <p:pic>
        <p:nvPicPr>
          <p:cNvPr id="18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70887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boks 14"/>
          <p:cNvSpPr txBox="1"/>
          <p:nvPr/>
        </p:nvSpPr>
        <p:spPr>
          <a:xfrm>
            <a:off x="7067128" y="549835"/>
            <a:ext cx="914400" cy="341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Xpress</a:t>
            </a:r>
            <a:endParaRPr lang="da-DK" dirty="0" smtClean="0"/>
          </a:p>
        </p:txBody>
      </p:sp>
      <p:pic>
        <p:nvPicPr>
          <p:cNvPr id="19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70887"/>
            <a:ext cx="3637306" cy="2700000"/>
          </a:xfrm>
          <a:prstGeom prst="rect">
            <a:avLst/>
          </a:prstGeom>
        </p:spPr>
      </p:pic>
      <p:sp>
        <p:nvSpPr>
          <p:cNvPr id="14" name="Tekstboks 13"/>
          <p:cNvSpPr txBox="1"/>
          <p:nvPr/>
        </p:nvSpPr>
        <p:spPr>
          <a:xfrm>
            <a:off x="680167" y="532666"/>
            <a:ext cx="683568" cy="306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" y="3429000"/>
            <a:ext cx="3637306" cy="2700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075944"/>
            <a:ext cx="6339840" cy="4706112"/>
          </a:xfrm>
          <a:prstGeom prst="rect">
            <a:avLst/>
          </a:prstGeom>
        </p:spPr>
      </p:pic>
      <p:sp>
        <p:nvSpPr>
          <p:cNvPr id="20" name="Tekstboks 19"/>
          <p:cNvSpPr txBox="1"/>
          <p:nvPr/>
        </p:nvSpPr>
        <p:spPr>
          <a:xfrm>
            <a:off x="1547664" y="1340768"/>
            <a:ext cx="244827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 uden forbehandling</a:t>
            </a:r>
          </a:p>
        </p:txBody>
      </p:sp>
    </p:spTree>
    <p:extLst>
      <p:ext uri="{BB962C8B-B14F-4D97-AF65-F5344CB8AC3E}">
        <p14:creationId xmlns:p14="http://schemas.microsoft.com/office/powerpoint/2010/main" val="220203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Disposition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Baggrund</a:t>
            </a:r>
          </a:p>
          <a:p>
            <a:r>
              <a:rPr lang="da-DK" dirty="0" smtClean="0"/>
              <a:t>Præsentation af projekterne</a:t>
            </a:r>
            <a:endParaRPr lang="da-DK" dirty="0"/>
          </a:p>
          <a:p>
            <a:r>
              <a:rPr lang="da-DK" dirty="0" smtClean="0"/>
              <a:t>Formål</a:t>
            </a:r>
          </a:p>
          <a:p>
            <a:r>
              <a:rPr lang="da-DK" dirty="0" smtClean="0"/>
              <a:t>Materiale og Metode</a:t>
            </a:r>
          </a:p>
          <a:p>
            <a:r>
              <a:rPr lang="da-DK" dirty="0" smtClean="0"/>
              <a:t>Resultater og Diskussion</a:t>
            </a:r>
          </a:p>
          <a:p>
            <a:r>
              <a:rPr lang="da-DK" dirty="0" smtClean="0"/>
              <a:t>Konklusion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07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20</a:t>
            </a:fld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563888" y="188640"/>
            <a:ext cx="396044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Actin</a:t>
            </a:r>
            <a:r>
              <a:rPr lang="da-DK" dirty="0" smtClean="0"/>
              <a:t> SMM1: 4 timers fiksering i NBF og MF</a:t>
            </a:r>
          </a:p>
        </p:txBody>
      </p:sp>
      <p:sp>
        <p:nvSpPr>
          <p:cNvPr id="16" name="Tekstboks 15"/>
          <p:cNvSpPr txBox="1"/>
          <p:nvPr/>
        </p:nvSpPr>
        <p:spPr>
          <a:xfrm>
            <a:off x="0" y="175466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NBF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0" y="463498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</a:t>
            </a:r>
          </a:p>
        </p:txBody>
      </p:sp>
      <p:pic>
        <p:nvPicPr>
          <p:cNvPr id="20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85758"/>
            <a:ext cx="363826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boks 14"/>
          <p:cNvSpPr txBox="1"/>
          <p:nvPr/>
        </p:nvSpPr>
        <p:spPr>
          <a:xfrm>
            <a:off x="7067128" y="549835"/>
            <a:ext cx="914400" cy="341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Xpress</a:t>
            </a:r>
            <a:endParaRPr lang="da-DK" dirty="0" smtClean="0"/>
          </a:p>
        </p:txBody>
      </p:sp>
      <p:pic>
        <p:nvPicPr>
          <p:cNvPr id="21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16" y="3429000"/>
            <a:ext cx="363826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2" y="685758"/>
            <a:ext cx="3637306" cy="2700000"/>
          </a:xfrm>
          <a:prstGeom prst="rect">
            <a:avLst/>
          </a:prstGeom>
        </p:spPr>
      </p:pic>
      <p:sp>
        <p:nvSpPr>
          <p:cNvPr id="14" name="Tekstboks 13"/>
          <p:cNvSpPr txBox="1"/>
          <p:nvPr/>
        </p:nvSpPr>
        <p:spPr>
          <a:xfrm>
            <a:off x="680167" y="532666"/>
            <a:ext cx="683568" cy="306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2" y="3429000"/>
            <a:ext cx="3637306" cy="27000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075944"/>
            <a:ext cx="6339840" cy="4706112"/>
          </a:xfrm>
          <a:prstGeom prst="rect">
            <a:avLst/>
          </a:prstGeom>
        </p:spPr>
      </p:pic>
      <p:sp>
        <p:nvSpPr>
          <p:cNvPr id="18" name="Tekstboks 17"/>
          <p:cNvSpPr txBox="1"/>
          <p:nvPr/>
        </p:nvSpPr>
        <p:spPr>
          <a:xfrm>
            <a:off x="1547664" y="1340768"/>
            <a:ext cx="244827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 uden forbehandling</a:t>
            </a:r>
          </a:p>
        </p:txBody>
      </p:sp>
    </p:spTree>
    <p:extLst>
      <p:ext uri="{BB962C8B-B14F-4D97-AF65-F5344CB8AC3E}">
        <p14:creationId xmlns:p14="http://schemas.microsoft.com/office/powerpoint/2010/main" val="347698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21</a:t>
            </a:fld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563888" y="188640"/>
            <a:ext cx="396044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Ki67: 4 timers fiksering i NBF og MF</a:t>
            </a:r>
          </a:p>
        </p:txBody>
      </p:sp>
      <p:sp>
        <p:nvSpPr>
          <p:cNvPr id="16" name="Tekstboks 15"/>
          <p:cNvSpPr txBox="1"/>
          <p:nvPr/>
        </p:nvSpPr>
        <p:spPr>
          <a:xfrm>
            <a:off x="0" y="175466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NBF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0" y="463498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</a:t>
            </a:r>
          </a:p>
        </p:txBody>
      </p:sp>
      <p:pic>
        <p:nvPicPr>
          <p:cNvPr id="18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boks 14"/>
          <p:cNvSpPr txBox="1"/>
          <p:nvPr/>
        </p:nvSpPr>
        <p:spPr>
          <a:xfrm>
            <a:off x="7067128" y="549835"/>
            <a:ext cx="914400" cy="341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Xpress</a:t>
            </a:r>
            <a:endParaRPr lang="da-DK" dirty="0" smtClean="0"/>
          </a:p>
        </p:txBody>
      </p:sp>
      <p:pic>
        <p:nvPicPr>
          <p:cNvPr id="19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437617"/>
            <a:ext cx="363826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" y="685758"/>
            <a:ext cx="3637306" cy="2700000"/>
          </a:xfrm>
          <a:prstGeom prst="rect">
            <a:avLst/>
          </a:prstGeom>
        </p:spPr>
      </p:pic>
      <p:sp>
        <p:nvSpPr>
          <p:cNvPr id="14" name="Tekstboks 13"/>
          <p:cNvSpPr txBox="1"/>
          <p:nvPr/>
        </p:nvSpPr>
        <p:spPr>
          <a:xfrm>
            <a:off x="680167" y="532666"/>
            <a:ext cx="683568" cy="306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2" y="3429000"/>
            <a:ext cx="3637306" cy="2700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075944"/>
            <a:ext cx="6339840" cy="4706112"/>
          </a:xfrm>
          <a:prstGeom prst="rect">
            <a:avLst/>
          </a:prstGeom>
        </p:spPr>
      </p:pic>
      <p:sp>
        <p:nvSpPr>
          <p:cNvPr id="20" name="Tekstboks 19"/>
          <p:cNvSpPr txBox="1"/>
          <p:nvPr/>
        </p:nvSpPr>
        <p:spPr>
          <a:xfrm>
            <a:off x="1547664" y="1340768"/>
            <a:ext cx="244827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 uden forbehandling</a:t>
            </a:r>
          </a:p>
        </p:txBody>
      </p:sp>
    </p:spTree>
    <p:extLst>
      <p:ext uri="{BB962C8B-B14F-4D97-AF65-F5344CB8AC3E}">
        <p14:creationId xmlns:p14="http://schemas.microsoft.com/office/powerpoint/2010/main" val="28320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22</a:t>
            </a:fld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563888" y="188640"/>
            <a:ext cx="396044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CD117: 4 timers fiksering i NBF og MF</a:t>
            </a:r>
          </a:p>
        </p:txBody>
      </p:sp>
      <p:sp>
        <p:nvSpPr>
          <p:cNvPr id="16" name="Tekstboks 15"/>
          <p:cNvSpPr txBox="1"/>
          <p:nvPr/>
        </p:nvSpPr>
        <p:spPr>
          <a:xfrm>
            <a:off x="0" y="175466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NBF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0" y="4634984"/>
            <a:ext cx="684521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</a:t>
            </a:r>
          </a:p>
        </p:txBody>
      </p:sp>
      <p:pic>
        <p:nvPicPr>
          <p:cNvPr id="20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363826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boks 14"/>
          <p:cNvSpPr txBox="1"/>
          <p:nvPr/>
        </p:nvSpPr>
        <p:spPr>
          <a:xfrm>
            <a:off x="7067128" y="549835"/>
            <a:ext cx="914400" cy="341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err="1" smtClean="0"/>
              <a:t>Xpress</a:t>
            </a:r>
            <a:endParaRPr lang="da-DK" dirty="0" smtClean="0"/>
          </a:p>
        </p:txBody>
      </p:sp>
      <p:pic>
        <p:nvPicPr>
          <p:cNvPr id="21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63825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1" y="620688"/>
            <a:ext cx="3637306" cy="2700000"/>
          </a:xfrm>
          <a:prstGeom prst="rect">
            <a:avLst/>
          </a:prstGeom>
        </p:spPr>
      </p:pic>
      <p:sp>
        <p:nvSpPr>
          <p:cNvPr id="14" name="Tekstboks 13"/>
          <p:cNvSpPr txBox="1"/>
          <p:nvPr/>
        </p:nvSpPr>
        <p:spPr>
          <a:xfrm>
            <a:off x="680167" y="532666"/>
            <a:ext cx="683568" cy="3061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1" y="3429000"/>
            <a:ext cx="3637306" cy="27000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075944"/>
            <a:ext cx="6339840" cy="4706112"/>
          </a:xfrm>
          <a:prstGeom prst="rect">
            <a:avLst/>
          </a:prstGeom>
        </p:spPr>
      </p:pic>
      <p:sp>
        <p:nvSpPr>
          <p:cNvPr id="18" name="Tekstboks 17"/>
          <p:cNvSpPr txBox="1"/>
          <p:nvPr/>
        </p:nvSpPr>
        <p:spPr>
          <a:xfrm>
            <a:off x="1547664" y="1340768"/>
            <a:ext cx="244827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MF uden forbehandling</a:t>
            </a:r>
          </a:p>
        </p:txBody>
      </p:sp>
    </p:spTree>
    <p:extLst>
      <p:ext uri="{BB962C8B-B14F-4D97-AF65-F5344CB8AC3E}">
        <p14:creationId xmlns:p14="http://schemas.microsoft.com/office/powerpoint/2010/main" val="13202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23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637306" cy="2700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92696"/>
            <a:ext cx="3637306" cy="27000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" y="3501008"/>
            <a:ext cx="3637306" cy="2700000"/>
          </a:xfrm>
          <a:prstGeom prst="rect">
            <a:avLst/>
          </a:prstGeom>
        </p:spPr>
      </p:pic>
      <p:sp>
        <p:nvSpPr>
          <p:cNvPr id="12" name="Tekstboks 11"/>
          <p:cNvSpPr txBox="1"/>
          <p:nvPr/>
        </p:nvSpPr>
        <p:spPr>
          <a:xfrm>
            <a:off x="0" y="1754664"/>
            <a:ext cx="2160240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4 timers fiksering</a:t>
            </a:r>
          </a:p>
        </p:txBody>
      </p:sp>
      <p:sp>
        <p:nvSpPr>
          <p:cNvPr id="13" name="Tekstboks 12"/>
          <p:cNvSpPr txBox="1"/>
          <p:nvPr/>
        </p:nvSpPr>
        <p:spPr>
          <a:xfrm>
            <a:off x="0" y="4634984"/>
            <a:ext cx="187220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6 timers fiksering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680167" y="207947"/>
            <a:ext cx="683568" cy="306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sp>
        <p:nvSpPr>
          <p:cNvPr id="15" name="Tekstboks 14"/>
          <p:cNvSpPr txBox="1"/>
          <p:nvPr/>
        </p:nvSpPr>
        <p:spPr>
          <a:xfrm>
            <a:off x="7204052" y="207947"/>
            <a:ext cx="914400" cy="341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Xpress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3637306" cy="2700000"/>
          </a:xfrm>
          <a:prstGeom prst="rect">
            <a:avLst/>
          </a:prstGeom>
        </p:spPr>
      </p:pic>
      <p:sp>
        <p:nvSpPr>
          <p:cNvPr id="17" name="Tekstboks 16"/>
          <p:cNvSpPr txBox="1"/>
          <p:nvPr/>
        </p:nvSpPr>
        <p:spPr>
          <a:xfrm>
            <a:off x="3765853" y="182105"/>
            <a:ext cx="1440160" cy="3316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ER farvning</a:t>
            </a:r>
          </a:p>
        </p:txBody>
      </p:sp>
    </p:spTree>
    <p:extLst>
      <p:ext uri="{BB962C8B-B14F-4D97-AF65-F5344CB8AC3E}">
        <p14:creationId xmlns:p14="http://schemas.microsoft.com/office/powerpoint/2010/main" val="1146959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24</a:t>
            </a:fld>
            <a:endParaRPr lang="da-DK" dirty="0"/>
          </a:p>
        </p:txBody>
      </p:sp>
      <p:sp>
        <p:nvSpPr>
          <p:cNvPr id="8" name="Tekstboks 7"/>
          <p:cNvSpPr txBox="1"/>
          <p:nvPr/>
        </p:nvSpPr>
        <p:spPr>
          <a:xfrm>
            <a:off x="680167" y="207947"/>
            <a:ext cx="683568" cy="306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7204052" y="207947"/>
            <a:ext cx="914400" cy="341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Xpress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3765853" y="182105"/>
            <a:ext cx="1440160" cy="3316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Ki67 farvning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" y="692696"/>
            <a:ext cx="3637306" cy="27000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3637306" cy="2700000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0" y="1754664"/>
            <a:ext cx="2160240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4 timers fiksering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" y="3429000"/>
            <a:ext cx="3637306" cy="2700000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0" y="4634984"/>
            <a:ext cx="187220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6 timers fiksering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3637306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41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25</a:t>
            </a:fld>
            <a:endParaRPr lang="da-DK" dirty="0"/>
          </a:p>
        </p:txBody>
      </p:sp>
      <p:sp>
        <p:nvSpPr>
          <p:cNvPr id="12" name="Tekstboks 11"/>
          <p:cNvSpPr txBox="1"/>
          <p:nvPr/>
        </p:nvSpPr>
        <p:spPr>
          <a:xfrm>
            <a:off x="680167" y="207947"/>
            <a:ext cx="683568" cy="306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sp>
        <p:nvSpPr>
          <p:cNvPr id="13" name="Tekstboks 12"/>
          <p:cNvSpPr txBox="1"/>
          <p:nvPr/>
        </p:nvSpPr>
        <p:spPr>
          <a:xfrm>
            <a:off x="7204052" y="207947"/>
            <a:ext cx="914400" cy="341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Xpress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3765853" y="182105"/>
            <a:ext cx="1440160" cy="3316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HER-2 farvning</a:t>
            </a: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" y="622074"/>
            <a:ext cx="3637306" cy="2700000"/>
          </a:xfrm>
          <a:prstGeom prst="rect">
            <a:avLst/>
          </a:prstGeom>
        </p:spPr>
      </p:pic>
      <p:sp>
        <p:nvSpPr>
          <p:cNvPr id="10" name="Tekstboks 9"/>
          <p:cNvSpPr txBox="1"/>
          <p:nvPr/>
        </p:nvSpPr>
        <p:spPr>
          <a:xfrm>
            <a:off x="0" y="1754664"/>
            <a:ext cx="2160240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4 timers fiksering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3" y="635156"/>
            <a:ext cx="3637306" cy="270000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" y="3393296"/>
            <a:ext cx="3637306" cy="2700000"/>
          </a:xfrm>
          <a:prstGeom prst="rect">
            <a:avLst/>
          </a:prstGeom>
        </p:spPr>
      </p:pic>
      <p:sp>
        <p:nvSpPr>
          <p:cNvPr id="11" name="Tekstboks 10"/>
          <p:cNvSpPr txBox="1"/>
          <p:nvPr/>
        </p:nvSpPr>
        <p:spPr>
          <a:xfrm>
            <a:off x="0" y="4634984"/>
            <a:ext cx="187220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6 timers fiksering</a:t>
            </a:r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07" y="3393296"/>
            <a:ext cx="3637306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Resultater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26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Der var forskel mellem både fikseringstid og præpareringsmetode i resultaterne for FISH-HER2, hvor 6 timer og VIP gav det bedste resultat</a:t>
            </a:r>
          </a:p>
          <a:p>
            <a:r>
              <a:rPr lang="da-DK" dirty="0" smtClean="0"/>
              <a:t>Ved præparering på </a:t>
            </a:r>
            <a:r>
              <a:rPr lang="da-DK" dirty="0" err="1" smtClean="0"/>
              <a:t>Xpress</a:t>
            </a:r>
            <a:r>
              <a:rPr lang="da-DK" dirty="0" smtClean="0"/>
              <a:t> ses diffuse </a:t>
            </a:r>
            <a:r>
              <a:rPr lang="da-DK" dirty="0" err="1" smtClean="0"/>
              <a:t>flourescerende</a:t>
            </a:r>
            <a:r>
              <a:rPr lang="da-DK" dirty="0" smtClean="0"/>
              <a:t> udfældninger i hele vævet</a:t>
            </a:r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79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27</a:t>
            </a:fld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600000" cy="270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3600000" cy="2700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17956"/>
            <a:ext cx="3600000" cy="270000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17956"/>
            <a:ext cx="3600000" cy="2700000"/>
          </a:xfrm>
          <a:prstGeom prst="rect">
            <a:avLst/>
          </a:prstGeom>
        </p:spPr>
      </p:pic>
      <p:sp>
        <p:nvSpPr>
          <p:cNvPr id="10" name="Tekstboks 9"/>
          <p:cNvSpPr txBox="1"/>
          <p:nvPr/>
        </p:nvSpPr>
        <p:spPr>
          <a:xfrm>
            <a:off x="680167" y="207947"/>
            <a:ext cx="683568" cy="3061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VIP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7204052" y="207947"/>
            <a:ext cx="914400" cy="341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Xpress</a:t>
            </a:r>
          </a:p>
        </p:txBody>
      </p:sp>
      <p:sp>
        <p:nvSpPr>
          <p:cNvPr id="12" name="Tekstboks 11"/>
          <p:cNvSpPr txBox="1"/>
          <p:nvPr/>
        </p:nvSpPr>
        <p:spPr>
          <a:xfrm>
            <a:off x="3765852" y="182105"/>
            <a:ext cx="2246307" cy="3316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FISH HER-2 farvning</a:t>
            </a:r>
          </a:p>
        </p:txBody>
      </p:sp>
      <p:sp>
        <p:nvSpPr>
          <p:cNvPr id="13" name="Tekstboks 12"/>
          <p:cNvSpPr txBox="1"/>
          <p:nvPr/>
        </p:nvSpPr>
        <p:spPr>
          <a:xfrm>
            <a:off x="0" y="1754664"/>
            <a:ext cx="2160240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4 timers fiksering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0" y="4634984"/>
            <a:ext cx="1872208" cy="2880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smtClean="0"/>
              <a:t>6 timers fiksering</a:t>
            </a:r>
          </a:p>
        </p:txBody>
      </p:sp>
    </p:spTree>
    <p:extLst>
      <p:ext uri="{BB962C8B-B14F-4D97-AF65-F5344CB8AC3E}">
        <p14:creationId xmlns:p14="http://schemas.microsoft.com/office/powerpoint/2010/main" val="19424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Resultater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28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Der var forskel på både fikseringsmiddel og præpareringsmetode ved DNA analyserne, hvor MF og VIP gav det bedste </a:t>
            </a:r>
            <a:r>
              <a:rPr lang="da-DK" dirty="0" smtClean="0"/>
              <a:t>resultat</a:t>
            </a:r>
          </a:p>
          <a:p>
            <a:r>
              <a:rPr lang="da-DK" dirty="0" smtClean="0"/>
              <a:t>Dette resultat er dog kun baseret på ganske få patientprøver (2 ud af 9)</a:t>
            </a:r>
            <a:endParaRPr lang="da-DK" dirty="0" smtClean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10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6551612" cy="762000"/>
          </a:xfrm>
        </p:spPr>
        <p:txBody>
          <a:bodyPr/>
          <a:lstStyle/>
          <a:p>
            <a:r>
              <a:rPr lang="da-DK" altLang="da-DK" sz="3600" dirty="0" smtClean="0"/>
              <a:t>Resultater DNA (Formalin/MF)</a:t>
            </a:r>
          </a:p>
        </p:txBody>
      </p:sp>
      <p:graphicFrame>
        <p:nvGraphicFramePr>
          <p:cNvPr id="6" name="Diagram 5"/>
          <p:cNvGraphicFramePr>
            <a:graphicFrameLocks/>
          </p:cNvGraphicFramePr>
          <p:nvPr/>
        </p:nvGraphicFramePr>
        <p:xfrm>
          <a:off x="323528" y="836712"/>
          <a:ext cx="4305299" cy="359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 6"/>
          <p:cNvGraphicFramePr>
            <a:graphicFrameLocks/>
          </p:cNvGraphicFramePr>
          <p:nvPr/>
        </p:nvGraphicFramePr>
        <p:xfrm>
          <a:off x="4647878" y="836712"/>
          <a:ext cx="4238625" cy="359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Diagram 7"/>
          <p:cNvGraphicFramePr>
            <a:graphicFrameLocks/>
          </p:cNvGraphicFramePr>
          <p:nvPr/>
        </p:nvGraphicFramePr>
        <p:xfrm>
          <a:off x="2123728" y="3267075"/>
          <a:ext cx="4243388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35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Baggrund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Vi har lavet 2 tværfaglige projekter på Patologiafdelingen på Herlev Gentofte Hospital</a:t>
            </a:r>
          </a:p>
          <a:p>
            <a:r>
              <a:rPr lang="en-US" dirty="0"/>
              <a:t>The influence of different fixatives and preparation methods on morphology, immunohistochemistry and molecular </a:t>
            </a:r>
            <a:r>
              <a:rPr lang="en-US" dirty="0" smtClean="0"/>
              <a:t>analyses (</a:t>
            </a:r>
            <a:r>
              <a:rPr lang="en-US" dirty="0" err="1" smtClean="0"/>
              <a:t>på</a:t>
            </a:r>
            <a:r>
              <a:rPr lang="en-US" dirty="0" smtClean="0"/>
              <a:t> colon)</a:t>
            </a:r>
          </a:p>
          <a:p>
            <a:r>
              <a:rPr lang="da-DK" dirty="0"/>
              <a:t>Konventionel præparering vs. hurtig præparering indflydelse på </a:t>
            </a:r>
            <a:r>
              <a:rPr lang="da-DK" dirty="0" err="1"/>
              <a:t>mammanålebiopsier</a:t>
            </a:r>
            <a:r>
              <a:rPr lang="da-DK" dirty="0"/>
              <a:t> med fokus på morfologi, </a:t>
            </a:r>
            <a:r>
              <a:rPr lang="da-DK" dirty="0" err="1"/>
              <a:t>immunhistokemi</a:t>
            </a:r>
            <a:r>
              <a:rPr lang="da-DK" dirty="0"/>
              <a:t> og Fluorescens in </a:t>
            </a:r>
            <a:r>
              <a:rPr lang="da-DK" dirty="0" err="1"/>
              <a:t>situ</a:t>
            </a:r>
            <a:r>
              <a:rPr lang="da-DK" dirty="0"/>
              <a:t> </a:t>
            </a:r>
            <a:r>
              <a:rPr lang="da-DK" dirty="0" err="1"/>
              <a:t>hybridisering</a:t>
            </a:r>
            <a:endParaRPr lang="en-US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766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683568" y="74613"/>
            <a:ext cx="6697663" cy="762000"/>
          </a:xfrm>
        </p:spPr>
        <p:txBody>
          <a:bodyPr/>
          <a:lstStyle/>
          <a:p>
            <a:r>
              <a:rPr lang="da-DK" altLang="da-DK" sz="3600" dirty="0" smtClean="0"/>
              <a:t>Resultater DNA (VIP/</a:t>
            </a:r>
            <a:r>
              <a:rPr lang="da-DK" altLang="da-DK" sz="3600" dirty="0" err="1" smtClean="0"/>
              <a:t>Xpress</a:t>
            </a:r>
            <a:r>
              <a:rPr lang="da-DK" altLang="da-DK" sz="3600" dirty="0" smtClean="0"/>
              <a:t>)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36613"/>
            <a:ext cx="85899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632200"/>
            <a:ext cx="4237038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8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Diskussion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31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MF fiksering er koagulerende og kan derved påvirke foldningen af protein og antallet af </a:t>
            </a:r>
            <a:r>
              <a:rPr lang="da-DK" dirty="0" err="1" smtClean="0"/>
              <a:t>ioniserbare</a:t>
            </a:r>
            <a:r>
              <a:rPr lang="da-DK" dirty="0" smtClean="0"/>
              <a:t> grupper</a:t>
            </a:r>
          </a:p>
          <a:p>
            <a:r>
              <a:rPr lang="da-DK" dirty="0"/>
              <a:t>Dette kan betyde, at man får en lettere ændret farvefordeling i konkurrencefarvninger med </a:t>
            </a:r>
            <a:r>
              <a:rPr lang="da-DK" dirty="0" err="1" smtClean="0"/>
              <a:t>anionfarvestoffer</a:t>
            </a:r>
            <a:endParaRPr lang="da-DK" dirty="0" smtClean="0"/>
          </a:p>
          <a:p>
            <a:r>
              <a:rPr lang="da-DK" dirty="0" smtClean="0"/>
              <a:t>Den hurtige fremføring på Xpress benytter sig af tyndere vævssnit, andre væsker og mikrobølger</a:t>
            </a:r>
          </a:p>
          <a:p>
            <a:r>
              <a:rPr lang="da-DK" dirty="0" smtClean="0"/>
              <a:t>I væv præpareret på Xpress ses ofte en kraftigere farvereaktion med </a:t>
            </a:r>
            <a:r>
              <a:rPr lang="da-DK" dirty="0" err="1" smtClean="0"/>
              <a:t>anionfarvestoffer</a:t>
            </a:r>
            <a:r>
              <a:rPr lang="da-DK" dirty="0" smtClean="0"/>
              <a:t>, da der sandsynligvis sker en mindre grad af tværbindinger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33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Diskussion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32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da-DK" sz="1800" dirty="0" err="1" smtClean="0"/>
              <a:t>Immunhistokemiske</a:t>
            </a:r>
            <a:r>
              <a:rPr lang="da-DK" sz="1800" dirty="0" smtClean="0"/>
              <a:t> reaktioner er sjældent påvirket af præparering men meget af fikseringsmiddel</a:t>
            </a:r>
          </a:p>
          <a:p>
            <a:r>
              <a:rPr lang="da-DK" sz="1800" dirty="0" smtClean="0"/>
              <a:t>Dog kan det være nødvendigt at justere koncentration af antistof og inkubationstid ved de mest følsomme antistoffer, når vævet er præpareret på </a:t>
            </a:r>
            <a:r>
              <a:rPr lang="da-DK" sz="1800" dirty="0" err="1" smtClean="0"/>
              <a:t>Xpress</a:t>
            </a:r>
            <a:endParaRPr lang="da-DK" sz="1800" dirty="0" smtClean="0"/>
          </a:p>
          <a:p>
            <a:r>
              <a:rPr lang="da-DK" sz="1800" dirty="0" smtClean="0"/>
              <a:t>Kvantitet og kvalitet af DNA er bedre med MF</a:t>
            </a:r>
          </a:p>
          <a:p>
            <a:r>
              <a:rPr lang="da-DK" sz="1800" dirty="0" smtClean="0"/>
              <a:t>FISH </a:t>
            </a:r>
            <a:r>
              <a:rPr lang="da-DK" sz="1800" dirty="0" smtClean="0"/>
              <a:t>reaktionen, </a:t>
            </a:r>
            <a:r>
              <a:rPr lang="da-DK" sz="1800" dirty="0" smtClean="0"/>
              <a:t>DNA kvantitet og kvalitet er følsom overfor præparering på Xpress, hvilket kan skyldes den øgede koagulering eller mikrobølgerne, som muligvis kan ødelægge DNA </a:t>
            </a:r>
            <a:r>
              <a:rPr lang="da-DK" sz="1800" dirty="0" smtClean="0"/>
              <a:t>strukturen</a:t>
            </a:r>
          </a:p>
          <a:p>
            <a:r>
              <a:rPr lang="da-DK" sz="1800" dirty="0" smtClean="0"/>
              <a:t>Dette kan måske også skyldes væskerne på </a:t>
            </a:r>
            <a:r>
              <a:rPr lang="da-DK" sz="1800" dirty="0" err="1" smtClean="0"/>
              <a:t>Xpress</a:t>
            </a:r>
            <a:r>
              <a:rPr lang="da-DK" sz="1800" dirty="0" smtClean="0"/>
              <a:t>, som indeholder meget </a:t>
            </a:r>
            <a:r>
              <a:rPr lang="da-DK" sz="1800" dirty="0" err="1" smtClean="0"/>
              <a:t>methanol</a:t>
            </a:r>
            <a:endParaRPr lang="da-DK" sz="18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32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Konklusion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33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000" dirty="0" smtClean="0"/>
              <a:t>Præparering af </a:t>
            </a:r>
            <a:r>
              <a:rPr lang="da-DK" sz="2000" dirty="0" err="1" smtClean="0"/>
              <a:t>mammanålebiopsier</a:t>
            </a:r>
            <a:r>
              <a:rPr lang="da-DK" sz="2000" dirty="0" smtClean="0"/>
              <a:t> og </a:t>
            </a:r>
            <a:r>
              <a:rPr lang="da-DK" sz="2000" dirty="0" err="1" smtClean="0"/>
              <a:t>colonbiopsier</a:t>
            </a:r>
            <a:r>
              <a:rPr lang="da-DK" sz="2000" dirty="0" smtClean="0"/>
              <a:t> på Xpress kan bruges til morfologisk diagnose og </a:t>
            </a:r>
            <a:r>
              <a:rPr lang="da-DK" sz="2000" dirty="0" err="1" smtClean="0"/>
              <a:t>immunhistokemi</a:t>
            </a:r>
            <a:endParaRPr lang="da-DK" sz="2000" dirty="0" smtClean="0"/>
          </a:p>
          <a:p>
            <a:r>
              <a:rPr lang="da-DK" altLang="da-DK" sz="2000" dirty="0"/>
              <a:t>Formalin fiksering er bedst til morfologisk bedømmelse af patologiske tilstande </a:t>
            </a:r>
            <a:endParaRPr lang="da-DK" altLang="da-DK" sz="2000" dirty="0" smtClean="0"/>
          </a:p>
          <a:p>
            <a:r>
              <a:rPr lang="da-DK" sz="2000" dirty="0" err="1" smtClean="0"/>
              <a:t>Immunhistokemiske</a:t>
            </a:r>
            <a:r>
              <a:rPr lang="da-DK" sz="2000" dirty="0" smtClean="0"/>
              <a:t> farvninger påvirkes forskelligt af fiksering med MF</a:t>
            </a:r>
          </a:p>
          <a:p>
            <a:r>
              <a:rPr lang="da-DK" sz="2000" dirty="0" smtClean="0"/>
              <a:t>Præparering på </a:t>
            </a:r>
            <a:r>
              <a:rPr lang="da-DK" sz="2000" dirty="0" err="1" smtClean="0"/>
              <a:t>Xpress</a:t>
            </a:r>
            <a:r>
              <a:rPr lang="da-DK" sz="2000" dirty="0" smtClean="0"/>
              <a:t> er ikke optimal til FISH-HER2 og kan ikke anbefales til præparation af </a:t>
            </a:r>
            <a:r>
              <a:rPr lang="da-DK" sz="2000" dirty="0" err="1" smtClean="0"/>
              <a:t>mammanålebiopsier</a:t>
            </a:r>
            <a:r>
              <a:rPr lang="da-DK" sz="2000" dirty="0" smtClean="0"/>
              <a:t>, så længe HER2 </a:t>
            </a:r>
            <a:r>
              <a:rPr lang="da-DK" sz="2000" dirty="0" err="1" smtClean="0"/>
              <a:t>genamplifikation</a:t>
            </a:r>
            <a:r>
              <a:rPr lang="da-DK" sz="2000" dirty="0" smtClean="0"/>
              <a:t> undersøges ved FISH metoden </a:t>
            </a:r>
          </a:p>
          <a:p>
            <a:r>
              <a:rPr lang="da-DK" sz="2000" dirty="0" smtClean="0"/>
              <a:t>Præparering på </a:t>
            </a:r>
            <a:r>
              <a:rPr lang="da-DK" sz="2000" dirty="0" err="1" smtClean="0"/>
              <a:t>Xpress</a:t>
            </a:r>
            <a:r>
              <a:rPr lang="da-DK" sz="2000" dirty="0" smtClean="0"/>
              <a:t> er ikke optimal til DNA analyser</a:t>
            </a:r>
            <a:endParaRPr lang="da-DK" sz="20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1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Perspektivering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Lone Bojesen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34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På Patologiafdelingen, Herlev Gentofte Hospital er vi ved at indføre CISH-HER2 (</a:t>
            </a:r>
            <a:r>
              <a:rPr lang="da-DK" dirty="0" err="1" smtClean="0"/>
              <a:t>chromogen</a:t>
            </a:r>
            <a:r>
              <a:rPr lang="da-DK" dirty="0" smtClean="0"/>
              <a:t> in </a:t>
            </a:r>
            <a:r>
              <a:rPr lang="da-DK" dirty="0" err="1" smtClean="0"/>
              <a:t>situ</a:t>
            </a:r>
            <a:r>
              <a:rPr lang="da-DK" dirty="0" smtClean="0"/>
              <a:t> </a:t>
            </a:r>
            <a:r>
              <a:rPr lang="da-DK" dirty="0" err="1" smtClean="0"/>
              <a:t>hybridisering</a:t>
            </a:r>
            <a:r>
              <a:rPr lang="da-DK" dirty="0" smtClean="0"/>
              <a:t>)</a:t>
            </a:r>
          </a:p>
          <a:p>
            <a:r>
              <a:rPr lang="da-DK" dirty="0" smtClean="0"/>
              <a:t>Denne analyse vil blive testet på vævet fra forsøget med </a:t>
            </a:r>
            <a:r>
              <a:rPr lang="da-DK" dirty="0" err="1" smtClean="0"/>
              <a:t>mammanåle</a:t>
            </a:r>
            <a:endParaRPr lang="da-DK" dirty="0" smtClean="0"/>
          </a:p>
          <a:p>
            <a:r>
              <a:rPr lang="da-DK" dirty="0" smtClean="0"/>
              <a:t>Måske vil det være muligt at justere CISH-HER2 så den kan fungere sammen med Xpress præparering</a:t>
            </a:r>
          </a:p>
          <a:p>
            <a:r>
              <a:rPr lang="da-DK" dirty="0" smtClean="0"/>
              <a:t>Dette vil gavne både patienterne og vores svartider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74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Perspektivering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35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Med hensyn til </a:t>
            </a:r>
            <a:r>
              <a:rPr lang="da-DK" dirty="0" err="1" smtClean="0"/>
              <a:t>Xpress</a:t>
            </a:r>
            <a:r>
              <a:rPr lang="da-DK" dirty="0" smtClean="0"/>
              <a:t> og DNA analyser anbefaler vi at der ved udskæring tages væv fra til præparering på VIP – registreres i Patologisystemet</a:t>
            </a:r>
          </a:p>
          <a:p>
            <a:r>
              <a:rPr lang="da-DK" dirty="0" smtClean="0"/>
              <a:t>At væv, der senere skal anvendes til molekylære analyser, sendes til afdelingen uden fikseringsmiddel</a:t>
            </a:r>
          </a:p>
          <a:p>
            <a:r>
              <a:rPr lang="da-DK" dirty="0" smtClean="0"/>
              <a:t>At der udtages frisk væv til biobank, da dette altid er optimalt til molekylære analyser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32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Nyt projekt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36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Analyse af hvorfor </a:t>
            </a:r>
            <a:r>
              <a:rPr lang="da-DK" dirty="0" err="1" smtClean="0"/>
              <a:t>Xpressen</a:t>
            </a:r>
            <a:r>
              <a:rPr lang="da-DK" dirty="0" smtClean="0"/>
              <a:t> giver disse lidt ringere molekylære resultater</a:t>
            </a:r>
          </a:p>
          <a:p>
            <a:pPr lvl="1"/>
            <a:r>
              <a:rPr lang="da-DK" dirty="0" smtClean="0"/>
              <a:t>Test af </a:t>
            </a:r>
            <a:r>
              <a:rPr lang="da-DK" dirty="0" smtClean="0"/>
              <a:t>væskerne fra </a:t>
            </a:r>
            <a:r>
              <a:rPr lang="da-DK" dirty="0" err="1" smtClean="0"/>
              <a:t>Xpress</a:t>
            </a:r>
            <a:r>
              <a:rPr lang="da-DK" dirty="0" smtClean="0"/>
              <a:t> </a:t>
            </a:r>
            <a:r>
              <a:rPr lang="da-DK" dirty="0" smtClean="0"/>
              <a:t>uden mikrobølger</a:t>
            </a:r>
          </a:p>
          <a:p>
            <a:pPr lvl="1"/>
            <a:r>
              <a:rPr lang="da-DK" dirty="0" smtClean="0"/>
              <a:t>Test </a:t>
            </a:r>
            <a:r>
              <a:rPr lang="da-DK" dirty="0" smtClean="0"/>
              <a:t>af mikrobølger og konventionelle </a:t>
            </a:r>
            <a:r>
              <a:rPr lang="da-DK" dirty="0" smtClean="0"/>
              <a:t>væsker</a:t>
            </a:r>
          </a:p>
          <a:p>
            <a:pPr lvl="1"/>
            <a:r>
              <a:rPr lang="da-DK" dirty="0" smtClean="0"/>
              <a:t>Evt. test </a:t>
            </a:r>
            <a:r>
              <a:rPr lang="da-DK" dirty="0"/>
              <a:t>af andre </a:t>
            </a:r>
            <a:r>
              <a:rPr lang="da-DK" smtClean="0"/>
              <a:t>væsker +/- mikrobølger</a:t>
            </a:r>
            <a:endParaRPr lang="da-DK" dirty="0" smtClean="0"/>
          </a:p>
          <a:p>
            <a:pPr lvl="1"/>
            <a:r>
              <a:rPr lang="da-DK" dirty="0" smtClean="0"/>
              <a:t>OSV.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58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different fixatives and preparation methods on morphology, immunohistochemistry and molecular </a:t>
            </a:r>
            <a:r>
              <a:rPr lang="en-US" dirty="0" smtClean="0"/>
              <a:t>analyses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4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Tx/>
              <a:buChar char="•"/>
            </a:pPr>
            <a:r>
              <a:rPr lang="da-DK" altLang="da-DK" sz="2400" dirty="0" smtClean="0"/>
              <a:t>I dette forsøg sammenlignede vi fiksering i 4% Neutralt buffet formaldehyd (NBF) med </a:t>
            </a:r>
            <a:r>
              <a:rPr lang="da-DK" altLang="da-DK" sz="2400" dirty="0" err="1" smtClean="0"/>
              <a:t>Molecular</a:t>
            </a:r>
            <a:r>
              <a:rPr lang="da-DK" altLang="da-DK" sz="2400" dirty="0" smtClean="0"/>
              <a:t> </a:t>
            </a:r>
            <a:r>
              <a:rPr lang="da-DK" altLang="da-DK" sz="2400" dirty="0" err="1" smtClean="0"/>
              <a:t>Fixative</a:t>
            </a:r>
            <a:r>
              <a:rPr lang="da-DK" altLang="da-DK" sz="2400" dirty="0" smtClean="0"/>
              <a:t> (MF) fra </a:t>
            </a:r>
            <a:r>
              <a:rPr lang="da-DK" altLang="da-DK" sz="2400" dirty="0" err="1" smtClean="0"/>
              <a:t>Sakura</a:t>
            </a:r>
            <a:r>
              <a:rPr lang="da-DK" altLang="da-DK" sz="2400" dirty="0" smtClean="0"/>
              <a:t> på biopsier fra </a:t>
            </a:r>
            <a:r>
              <a:rPr lang="da-DK" altLang="da-DK" sz="2400" dirty="0" err="1" smtClean="0"/>
              <a:t>colon</a:t>
            </a:r>
            <a:endParaRPr lang="da-DK" altLang="da-DK" sz="2400" dirty="0"/>
          </a:p>
          <a:p>
            <a:pPr marL="342900" indent="-342900">
              <a:buFontTx/>
              <a:buChar char="•"/>
            </a:pPr>
            <a:r>
              <a:rPr lang="da-DK" altLang="da-DK" sz="2400" dirty="0" smtClean="0"/>
              <a:t>NBF fordele</a:t>
            </a:r>
            <a:r>
              <a:rPr lang="da-DK" altLang="da-DK" sz="2400" dirty="0"/>
              <a:t>: God morfologi, implementeret til alle rutinefarvninger, specialfarvninger og </a:t>
            </a:r>
            <a:r>
              <a:rPr lang="da-DK" altLang="da-DK" sz="2400" dirty="0" err="1"/>
              <a:t>immunhistokemiske</a:t>
            </a:r>
            <a:r>
              <a:rPr lang="da-DK" altLang="da-DK" sz="2400" dirty="0"/>
              <a:t> farvninger </a:t>
            </a:r>
          </a:p>
          <a:p>
            <a:pPr marL="342900" indent="-342900">
              <a:buFontTx/>
              <a:buChar char="•"/>
            </a:pPr>
            <a:r>
              <a:rPr lang="da-DK" altLang="da-DK" sz="2400" dirty="0" smtClean="0"/>
              <a:t>NBF ulemper</a:t>
            </a:r>
            <a:r>
              <a:rPr lang="da-DK" altLang="da-DK" sz="2400" dirty="0"/>
              <a:t>: Ikke optimal til molekylær patologiske metoder, kræftfremkaldende og allergen</a:t>
            </a:r>
          </a:p>
          <a:p>
            <a:pPr marL="342900" indent="-342900">
              <a:buFontTx/>
              <a:buChar char="•"/>
            </a:pPr>
            <a:r>
              <a:rPr lang="da-DK" altLang="da-DK" sz="2400" dirty="0" smtClean="0"/>
              <a:t>MF fordele</a:t>
            </a:r>
            <a:r>
              <a:rPr lang="da-DK" altLang="da-DK" sz="2400" dirty="0"/>
              <a:t>: God morfologi, god til både immunfarvninger og molekylær patologiske metoder og ufarlig</a:t>
            </a:r>
          </a:p>
          <a:p>
            <a:pPr marL="342900" indent="-342900">
              <a:buFontTx/>
              <a:buChar char="•"/>
            </a:pPr>
            <a:r>
              <a:rPr lang="da-DK" altLang="da-DK" sz="2400" dirty="0" smtClean="0"/>
              <a:t>MF ulemper</a:t>
            </a:r>
            <a:r>
              <a:rPr lang="da-DK" altLang="da-DK" sz="2400" dirty="0"/>
              <a:t>: Dyrt og sammensætningen er en </a:t>
            </a:r>
            <a:r>
              <a:rPr lang="da-DK" altLang="da-DK" sz="2400" dirty="0" smtClean="0"/>
              <a:t>hemmelighed</a:t>
            </a:r>
            <a:endParaRPr lang="da-DK" altLang="da-DK" sz="24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423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Konventionel præparering vs. hurtig præparering indflydelse på </a:t>
            </a:r>
            <a:r>
              <a:rPr lang="da-DK" dirty="0" err="1"/>
              <a:t>mammanålebiopsier</a:t>
            </a:r>
            <a:r>
              <a:rPr lang="da-DK" dirty="0"/>
              <a:t> med fokus på morfologi, </a:t>
            </a:r>
            <a:r>
              <a:rPr lang="da-DK" dirty="0" err="1"/>
              <a:t>immunhistokemi</a:t>
            </a:r>
            <a:r>
              <a:rPr lang="da-DK" dirty="0"/>
              <a:t> og Fluorescens in </a:t>
            </a:r>
            <a:r>
              <a:rPr lang="da-DK" dirty="0" err="1"/>
              <a:t>situ</a:t>
            </a:r>
            <a:r>
              <a:rPr lang="da-DK" dirty="0"/>
              <a:t> </a:t>
            </a:r>
            <a:r>
              <a:rPr lang="da-DK" dirty="0" err="1" smtClean="0"/>
              <a:t>hybridisering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5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I Danmark er den primære præpareringsmetode af væv til patologisk undersøgelse stadig 12-16 timer (natten over)</a:t>
            </a:r>
          </a:p>
          <a:p>
            <a:r>
              <a:rPr lang="da-DK" dirty="0"/>
              <a:t>På Patologiafdelingen, Herlev Gentofte Hospital anvendes hurtig vævsfremføring på 1 eller 2 timer i stigende grad</a:t>
            </a:r>
          </a:p>
          <a:p>
            <a:r>
              <a:rPr lang="da-DK" dirty="0"/>
              <a:t>Dette giver en hurtigere svartid, ofte med mulighed for svar eller foreløbigt svar samme dag</a:t>
            </a:r>
          </a:p>
          <a:p>
            <a:r>
              <a:rPr lang="da-DK" dirty="0"/>
              <a:t>Denne hurtige præparering kan dog give problemer for FISH og DNA analyser</a:t>
            </a:r>
          </a:p>
          <a:p>
            <a:r>
              <a:rPr lang="da-DK" dirty="0"/>
              <a:t>Ved </a:t>
            </a:r>
            <a:r>
              <a:rPr lang="da-DK" dirty="0" err="1"/>
              <a:t>mammacancer</a:t>
            </a:r>
            <a:r>
              <a:rPr lang="da-DK" dirty="0"/>
              <a:t> er behandlingen afhængig af svaret på </a:t>
            </a:r>
            <a:r>
              <a:rPr lang="da-DK" dirty="0" err="1"/>
              <a:t>immunhistokemiske</a:t>
            </a:r>
            <a:r>
              <a:rPr lang="da-DK" dirty="0"/>
              <a:t> undersøgelser og evt. FISH </a:t>
            </a:r>
            <a:r>
              <a:rPr lang="da-DK" dirty="0" smtClean="0"/>
              <a:t>analyse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3370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Formål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6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Ved projektet med </a:t>
            </a:r>
            <a:r>
              <a:rPr lang="da-DK" dirty="0" err="1" smtClean="0"/>
              <a:t>colonbiopsier</a:t>
            </a:r>
            <a:r>
              <a:rPr lang="da-DK" dirty="0" smtClean="0"/>
              <a:t> var formålet både at teste MF og præpareringsmetoden</a:t>
            </a:r>
          </a:p>
          <a:p>
            <a:r>
              <a:rPr lang="da-DK" dirty="0" smtClean="0"/>
              <a:t>Ved projektet med </a:t>
            </a:r>
            <a:r>
              <a:rPr lang="da-DK" dirty="0" err="1" smtClean="0"/>
              <a:t>mammanåle</a:t>
            </a:r>
            <a:r>
              <a:rPr lang="da-DK" dirty="0" smtClean="0"/>
              <a:t> var formålet at teste præpareringsmetoden</a:t>
            </a:r>
          </a:p>
          <a:p>
            <a:r>
              <a:rPr lang="da-DK" dirty="0" smtClean="0"/>
              <a:t>I begge projekter testede vi også hvor lang fikseringstiden skal være for at få gode (brugbare) resultater</a:t>
            </a:r>
          </a:p>
          <a:p>
            <a:r>
              <a:rPr lang="da-DK" dirty="0" smtClean="0"/>
              <a:t>Alt for at sænke svartiden, altså tiden fra modtagelse til svar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711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Materialer og Metode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7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 smtClean="0"/>
              <a:t>Til projektet med </a:t>
            </a:r>
            <a:r>
              <a:rPr lang="da-DK" dirty="0" err="1" smtClean="0"/>
              <a:t>colonbiopsier</a:t>
            </a:r>
            <a:r>
              <a:rPr lang="da-DK" dirty="0" smtClean="0"/>
              <a:t>, fik vi normalt væv fra </a:t>
            </a:r>
            <a:r>
              <a:rPr lang="da-DK" dirty="0" err="1" smtClean="0"/>
              <a:t>coloncancer</a:t>
            </a:r>
            <a:r>
              <a:rPr lang="da-DK" dirty="0" smtClean="0"/>
              <a:t> præparater, som vi modtager uden fikseringsmiddel</a:t>
            </a:r>
          </a:p>
          <a:p>
            <a:r>
              <a:rPr lang="da-DK" dirty="0" smtClean="0"/>
              <a:t>Det blev skåret ud i stykker målende 2x2x4 mm, fikseret i NBF eller MF i 4 eller 6 timer, og herefter præpareret på hhv. </a:t>
            </a:r>
            <a:r>
              <a:rPr lang="da-DK" dirty="0" err="1"/>
              <a:t>Tissue</a:t>
            </a:r>
            <a:r>
              <a:rPr lang="da-DK" dirty="0"/>
              <a:t> </a:t>
            </a:r>
            <a:r>
              <a:rPr lang="da-DK" dirty="0" err="1"/>
              <a:t>Tek</a:t>
            </a:r>
            <a:r>
              <a:rPr lang="da-DK" dirty="0"/>
              <a:t>® VIP® 5 og </a:t>
            </a:r>
            <a:r>
              <a:rPr lang="da-DK" dirty="0" err="1"/>
              <a:t>Tissue</a:t>
            </a:r>
            <a:r>
              <a:rPr lang="da-DK" dirty="0"/>
              <a:t> </a:t>
            </a:r>
            <a:r>
              <a:rPr lang="da-DK" dirty="0" err="1"/>
              <a:t>Tek</a:t>
            </a:r>
            <a:r>
              <a:rPr lang="da-DK" dirty="0"/>
              <a:t>® </a:t>
            </a:r>
            <a:r>
              <a:rPr lang="da-DK" dirty="0" err="1"/>
              <a:t>Xpress</a:t>
            </a:r>
            <a:r>
              <a:rPr lang="da-DK" dirty="0" smtClean="0"/>
              <a:t>®</a:t>
            </a:r>
          </a:p>
          <a:p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785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Materialer og Metode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8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/>
              <a:t>Til </a:t>
            </a:r>
            <a:r>
              <a:rPr lang="da-DK" dirty="0" err="1"/>
              <a:t>mammanåle</a:t>
            </a:r>
            <a:r>
              <a:rPr lang="da-DK" dirty="0"/>
              <a:t> projektet fik vi cancervæv fra </a:t>
            </a:r>
            <a:r>
              <a:rPr lang="da-DK" dirty="0" err="1"/>
              <a:t>mammatumorer</a:t>
            </a:r>
            <a:r>
              <a:rPr lang="da-DK" dirty="0"/>
              <a:t>, som vi skar ud til </a:t>
            </a:r>
            <a:r>
              <a:rPr lang="da-DK" dirty="0" err="1"/>
              <a:t>mammanåls</a:t>
            </a:r>
            <a:r>
              <a:rPr lang="da-DK" dirty="0"/>
              <a:t> lignende </a:t>
            </a:r>
            <a:r>
              <a:rPr lang="da-DK" dirty="0" smtClean="0"/>
              <a:t>stykker</a:t>
            </a:r>
          </a:p>
          <a:p>
            <a:r>
              <a:rPr lang="da-DK" dirty="0" smtClean="0"/>
              <a:t>De blev fikseret i NBF i 4 eller 6 timer og præpareret på hhv. VIP og </a:t>
            </a:r>
            <a:r>
              <a:rPr lang="da-DK" dirty="0" err="1" smtClean="0"/>
              <a:t>Xpress</a:t>
            </a:r>
            <a:endParaRPr lang="da-DK" dirty="0"/>
          </a:p>
          <a:p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7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 og Metode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Navn (Sidehoved/fod)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Titel/beskrivelse (Sidehoved/fod)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9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Tx/>
              <a:buChar char="•"/>
            </a:pPr>
            <a:r>
              <a:rPr lang="da-DK" altLang="da-DK" sz="1800" dirty="0"/>
              <a:t>Farvninger: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/>
              <a:t>HE (</a:t>
            </a:r>
            <a:r>
              <a:rPr lang="da-DK" altLang="da-DK" sz="1800" dirty="0" smtClean="0"/>
              <a:t>oversigtsfarvning, morfologi)</a:t>
            </a:r>
            <a:endParaRPr lang="da-DK" altLang="da-DK" sz="1800" dirty="0"/>
          </a:p>
          <a:p>
            <a:pPr marL="1054100" lvl="1">
              <a:buFont typeface="Arial" charset="0"/>
              <a:buChar char="•"/>
            </a:pPr>
            <a:r>
              <a:rPr lang="da-DK" altLang="da-DK" sz="1800" dirty="0" err="1"/>
              <a:t>Alcian</a:t>
            </a:r>
            <a:r>
              <a:rPr lang="da-DK" altLang="da-DK" sz="1800" dirty="0"/>
              <a:t> </a:t>
            </a:r>
            <a:r>
              <a:rPr lang="da-DK" altLang="da-DK" sz="1800" dirty="0" err="1"/>
              <a:t>Pikrosirius</a:t>
            </a:r>
            <a:r>
              <a:rPr lang="da-DK" altLang="da-DK" sz="1800" dirty="0"/>
              <a:t> </a:t>
            </a:r>
            <a:r>
              <a:rPr lang="da-DK" altLang="da-DK" sz="1800" dirty="0" smtClean="0"/>
              <a:t>(på </a:t>
            </a:r>
            <a:r>
              <a:rPr lang="da-DK" altLang="da-DK" sz="1800" dirty="0" err="1" smtClean="0"/>
              <a:t>colonbiopsier</a:t>
            </a:r>
            <a:r>
              <a:rPr lang="da-DK" altLang="da-DK" sz="1800" dirty="0"/>
              <a:t>, da den skelner mellem muskulatur og bindevæv)</a:t>
            </a:r>
          </a:p>
          <a:p>
            <a:pPr marL="285750" indent="-285750">
              <a:buFontTx/>
              <a:buChar char="•"/>
            </a:pPr>
            <a:r>
              <a:rPr lang="da-DK" altLang="da-DK" sz="1800" dirty="0" smtClean="0"/>
              <a:t>Immunfarvninger </a:t>
            </a:r>
            <a:r>
              <a:rPr lang="da-DK" altLang="da-DK" sz="1800" dirty="0" err="1" smtClean="0"/>
              <a:t>colonbiopsier</a:t>
            </a:r>
            <a:r>
              <a:rPr lang="da-DK" altLang="da-DK" sz="1800" dirty="0" smtClean="0"/>
              <a:t>:</a:t>
            </a:r>
            <a:endParaRPr lang="da-DK" altLang="da-DK" sz="1800" dirty="0"/>
          </a:p>
          <a:p>
            <a:pPr marL="1054100" lvl="1">
              <a:buFont typeface="Arial" charset="0"/>
              <a:buChar char="•"/>
            </a:pPr>
            <a:r>
              <a:rPr lang="da-DK" altLang="da-DK" sz="1800" dirty="0"/>
              <a:t>CK20 (meget stabil i epitel)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 err="1"/>
              <a:t>Actin</a:t>
            </a:r>
            <a:r>
              <a:rPr lang="da-DK" altLang="da-DK" sz="1800" dirty="0"/>
              <a:t> SMM-1 (stabil i muskulatur)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/>
              <a:t>Ki67 (stabil i </a:t>
            </a:r>
            <a:r>
              <a:rPr lang="da-DK" altLang="da-DK" sz="1800" dirty="0" err="1"/>
              <a:t>prolifererende</a:t>
            </a:r>
            <a:r>
              <a:rPr lang="da-DK" altLang="da-DK" sz="1800" dirty="0"/>
              <a:t> kerner)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/>
              <a:t>CD117 (problematisk farvning)</a:t>
            </a:r>
          </a:p>
          <a:p>
            <a:pPr marL="1054100" lvl="1">
              <a:buFont typeface="Arial" charset="0"/>
              <a:buChar char="•"/>
            </a:pPr>
            <a:r>
              <a:rPr lang="da-DK" altLang="da-DK" sz="1800" dirty="0"/>
              <a:t>PMS2 (problematisk på ikke optimalt fikseret væv</a:t>
            </a:r>
            <a:r>
              <a:rPr lang="da-DK" altLang="da-DK" sz="1800" dirty="0" smtClean="0"/>
              <a:t>)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8449556"/>
      </p:ext>
    </p:extLst>
  </p:cSld>
  <p:clrMapOvr>
    <a:masterClrMapping/>
  </p:clrMapOvr>
</p:sld>
</file>

<file path=ppt/theme/theme1.xml><?xml version="1.0" encoding="utf-8"?>
<a:theme xmlns:a="http://schemas.openxmlformats.org/drawingml/2006/main" name="Herlev Gentofte skabelon + PA">
  <a:themeElements>
    <a:clrScheme name="REGION H Hospital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86CC"/>
      </a:hlink>
      <a:folHlink>
        <a:srgbClr val="808080"/>
      </a:folHlink>
    </a:clrScheme>
    <a:fontScheme name="Region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REGION H PowerPoint Skabelon_DK.potx" id="{26986A75-4BB5-4C20-9DD6-E823FDD01161}" vid="{1F3D9A04-036F-41B4-8EF4-D6B3C5EA408C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404040"/>
    </a:dk2>
    <a:lt2>
      <a:srgbClr val="000000"/>
    </a:lt2>
    <a:accent1>
      <a:srgbClr val="009AEB"/>
    </a:accent1>
    <a:accent2>
      <a:srgbClr val="B7E3F7"/>
    </a:accent2>
    <a:accent3>
      <a:srgbClr val="FFFFFF"/>
    </a:accent3>
    <a:accent4>
      <a:srgbClr val="353535"/>
    </a:accent4>
    <a:accent5>
      <a:srgbClr val="AACAF3"/>
    </a:accent5>
    <a:accent6>
      <a:srgbClr val="A6CEE0"/>
    </a:accent6>
    <a:hlink>
      <a:srgbClr val="CEECFA"/>
    </a:hlink>
    <a:folHlink>
      <a:srgbClr val="808080"/>
    </a:folHlink>
  </a:clrScheme>
  <a:fontScheme name="Herlev Hospital_DK">
    <a:majorFont>
      <a:latin typeface="Arial"/>
      <a:ea typeface="ヒラギノ角ゴ Pro W3"/>
      <a:cs typeface=""/>
    </a:majorFont>
    <a:minorFont>
      <a:latin typeface="Arial"/>
      <a:ea typeface="ヒラギノ角ゴ Pro W3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404040"/>
    </a:dk2>
    <a:lt2>
      <a:srgbClr val="000000"/>
    </a:lt2>
    <a:accent1>
      <a:srgbClr val="009AEB"/>
    </a:accent1>
    <a:accent2>
      <a:srgbClr val="B7E3F7"/>
    </a:accent2>
    <a:accent3>
      <a:srgbClr val="FFFFFF"/>
    </a:accent3>
    <a:accent4>
      <a:srgbClr val="353535"/>
    </a:accent4>
    <a:accent5>
      <a:srgbClr val="AACAF3"/>
    </a:accent5>
    <a:accent6>
      <a:srgbClr val="A6CEE0"/>
    </a:accent6>
    <a:hlink>
      <a:srgbClr val="CEECFA"/>
    </a:hlink>
    <a:folHlink>
      <a:srgbClr val="808080"/>
    </a:folHlink>
  </a:clrScheme>
  <a:fontScheme name="Herlev Hospital_DK">
    <a:majorFont>
      <a:latin typeface="Arial"/>
      <a:ea typeface="ヒラギノ角ゴ Pro W3"/>
      <a:cs typeface=""/>
    </a:majorFont>
    <a:minorFont>
      <a:latin typeface="Arial"/>
      <a:ea typeface="ヒラギノ角ゴ Pro W3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404040"/>
    </a:dk1>
    <a:lt1>
      <a:srgbClr val="FFFFFF"/>
    </a:lt1>
    <a:dk2>
      <a:srgbClr val="404040"/>
    </a:dk2>
    <a:lt2>
      <a:srgbClr val="000000"/>
    </a:lt2>
    <a:accent1>
      <a:srgbClr val="009AEB"/>
    </a:accent1>
    <a:accent2>
      <a:srgbClr val="B7E3F7"/>
    </a:accent2>
    <a:accent3>
      <a:srgbClr val="FFFFFF"/>
    </a:accent3>
    <a:accent4>
      <a:srgbClr val="353535"/>
    </a:accent4>
    <a:accent5>
      <a:srgbClr val="AACAF3"/>
    </a:accent5>
    <a:accent6>
      <a:srgbClr val="A6CEE0"/>
    </a:accent6>
    <a:hlink>
      <a:srgbClr val="CEECFA"/>
    </a:hlink>
    <a:folHlink>
      <a:srgbClr val="808080"/>
    </a:folHlink>
  </a:clrScheme>
  <a:fontScheme name="Herlev Hospital_DK">
    <a:majorFont>
      <a:latin typeface="Arial"/>
      <a:ea typeface="ヒラギノ角ゴ Pro W3"/>
      <a:cs typeface=""/>
    </a:majorFont>
    <a:minorFont>
      <a:latin typeface="Arial"/>
      <a:ea typeface="ヒラギノ角ゴ Pro W3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087D255C51C984298C5A6B30037A252" ma:contentTypeVersion="1" ma:contentTypeDescription="Opret et nyt dokument." ma:contentTypeScope="" ma:versionID="795f4f2e54de072a58dfb7fc90b3c96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6d1302ba78386ef361c56514509a37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tartdato for planlægning" ma:internalName="PublishingStartDate">
      <xsd:simpleType>
        <xsd:restriction base="dms:Unknown"/>
      </xsd:simpleType>
    </xsd:element>
    <xsd:element name="PublishingExpirationDate" ma:index="9" nillable="true" ma:displayName="Slutdato for planlægning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F12E779-3F4F-407A-BE97-2DEC9C2BAA85}"/>
</file>

<file path=customXml/itemProps2.xml><?xml version="1.0" encoding="utf-8"?>
<ds:datastoreItem xmlns:ds="http://schemas.openxmlformats.org/officeDocument/2006/customXml" ds:itemID="{B1CB50B2-1006-4717-97D2-B3EB379507F0}"/>
</file>

<file path=customXml/itemProps3.xml><?xml version="1.0" encoding="utf-8"?>
<ds:datastoreItem xmlns:ds="http://schemas.openxmlformats.org/officeDocument/2006/customXml" ds:itemID="{00B35155-B5B0-4D82-997A-135173745D77}"/>
</file>

<file path=docProps/app.xml><?xml version="1.0" encoding="utf-8"?>
<Properties xmlns="http://schemas.openxmlformats.org/officeDocument/2006/extended-properties" xmlns:vt="http://schemas.openxmlformats.org/officeDocument/2006/docPropsVTypes">
  <Template>Herlev Gentofte skabelon + PA</Template>
  <TotalTime>0</TotalTime>
  <Words>1724</Words>
  <Application>Microsoft Office PowerPoint</Application>
  <PresentationFormat>Skærmshow (4:3)</PresentationFormat>
  <Paragraphs>288</Paragraphs>
  <Slides>36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36</vt:i4>
      </vt:variant>
    </vt:vector>
  </HeadingPairs>
  <TitlesOfParts>
    <vt:vector size="37" baseType="lpstr">
      <vt:lpstr>Herlev Gentofte skabelon + PA</vt:lpstr>
      <vt:lpstr>Præpareringsmetoders indflydelse på morfologi, IHC, FISH og DNA på mammanåle og colonbiopsier</vt:lpstr>
      <vt:lpstr>Disposition</vt:lpstr>
      <vt:lpstr>Baggrund</vt:lpstr>
      <vt:lpstr>The influence of different fixatives and preparation methods on morphology, immunohistochemistry and molecular analyses</vt:lpstr>
      <vt:lpstr>Konventionel præparering vs. hurtig præparering indflydelse på mammanålebiopsier med fokus på morfologi, immunhistokemi og Fluorescens in situ hybridisering</vt:lpstr>
      <vt:lpstr>Formål</vt:lpstr>
      <vt:lpstr>Materialer og Metode</vt:lpstr>
      <vt:lpstr>Materialer og Metode</vt:lpstr>
      <vt:lpstr>Materiale og Metode</vt:lpstr>
      <vt:lpstr>Maleriale og Metode</vt:lpstr>
      <vt:lpstr>Materiale og Metode</vt:lpstr>
      <vt:lpstr>Resultater</vt:lpstr>
      <vt:lpstr>PowerPoint-præsentation</vt:lpstr>
      <vt:lpstr>PowerPoint-præsentation</vt:lpstr>
      <vt:lpstr>Resultater</vt:lpstr>
      <vt:lpstr>PowerPoint-præsentation</vt:lpstr>
      <vt:lpstr>Resultater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Resultater</vt:lpstr>
      <vt:lpstr>PowerPoint-præsentation</vt:lpstr>
      <vt:lpstr>Resultater</vt:lpstr>
      <vt:lpstr>Resultater DNA (Formalin/MF)</vt:lpstr>
      <vt:lpstr>Resultater DNA (VIP/Xpress)</vt:lpstr>
      <vt:lpstr>Diskussion</vt:lpstr>
      <vt:lpstr>Diskussion</vt:lpstr>
      <vt:lpstr>Konklusion</vt:lpstr>
      <vt:lpstr>Perspektivering</vt:lpstr>
      <vt:lpstr>Perspektivering</vt:lpstr>
      <vt:lpstr>Nyt projekt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2015-09-17T06:13:52Z</dcterms:created>
  <dcterms:modified xsi:type="dcterms:W3CDTF">2015-10-05T06:06:05Z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  <property fmtid="{D5CDD505-2E9C-101B-9397-08002B2CF9AE}" pid="3" name="ContentTypeId">
    <vt:lpwstr>0x0101000087D255C51C984298C5A6B30037A252</vt:lpwstr>
  </property>
</Properties>
</file>